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4"/>
    <p:sldMasterId id="2147483701" r:id="rId5"/>
  </p:sldMasterIdLst>
  <p:notesMasterIdLst>
    <p:notesMasterId r:id="rId61"/>
  </p:notesMasterIdLst>
  <p:sldIdLst>
    <p:sldId id="10053" r:id="rId6"/>
    <p:sldId id="10157" r:id="rId7"/>
    <p:sldId id="10158" r:id="rId8"/>
    <p:sldId id="10159" r:id="rId9"/>
    <p:sldId id="10160" r:id="rId10"/>
    <p:sldId id="10161" r:id="rId11"/>
    <p:sldId id="10162" r:id="rId12"/>
    <p:sldId id="10163" r:id="rId13"/>
    <p:sldId id="10164" r:id="rId14"/>
    <p:sldId id="10165" r:id="rId15"/>
    <p:sldId id="10166" r:id="rId16"/>
    <p:sldId id="10168" r:id="rId17"/>
    <p:sldId id="10169" r:id="rId18"/>
    <p:sldId id="10172" r:id="rId19"/>
    <p:sldId id="10167" r:id="rId20"/>
    <p:sldId id="10171" r:id="rId21"/>
    <p:sldId id="10170" r:id="rId22"/>
    <p:sldId id="10174" r:id="rId23"/>
    <p:sldId id="10177" r:id="rId24"/>
    <p:sldId id="10178" r:id="rId25"/>
    <p:sldId id="10179" r:id="rId26"/>
    <p:sldId id="10181" r:id="rId27"/>
    <p:sldId id="10182" r:id="rId28"/>
    <p:sldId id="10183" r:id="rId29"/>
    <p:sldId id="10184" r:id="rId30"/>
    <p:sldId id="10180" r:id="rId31"/>
    <p:sldId id="10185" r:id="rId32"/>
    <p:sldId id="10186" r:id="rId33"/>
    <p:sldId id="10189" r:id="rId34"/>
    <p:sldId id="10187" r:id="rId35"/>
    <p:sldId id="10188" r:id="rId36"/>
    <p:sldId id="10190" r:id="rId37"/>
    <p:sldId id="10211" r:id="rId38"/>
    <p:sldId id="10215" r:id="rId39"/>
    <p:sldId id="10218" r:id="rId40"/>
    <p:sldId id="10191" r:id="rId41"/>
    <p:sldId id="10192" r:id="rId42"/>
    <p:sldId id="10193" r:id="rId43"/>
    <p:sldId id="10194" r:id="rId44"/>
    <p:sldId id="10195" r:id="rId45"/>
    <p:sldId id="10196" r:id="rId46"/>
    <p:sldId id="10197" r:id="rId47"/>
    <p:sldId id="10198" r:id="rId48"/>
    <p:sldId id="10199" r:id="rId49"/>
    <p:sldId id="10200" r:id="rId50"/>
    <p:sldId id="10201" r:id="rId51"/>
    <p:sldId id="10202" r:id="rId52"/>
    <p:sldId id="10203" r:id="rId53"/>
    <p:sldId id="10204" r:id="rId54"/>
    <p:sldId id="10205" r:id="rId55"/>
    <p:sldId id="10206" r:id="rId56"/>
    <p:sldId id="10207" r:id="rId57"/>
    <p:sldId id="10208" r:id="rId58"/>
    <p:sldId id="10209" r:id="rId59"/>
    <p:sldId id="10210" r:id="rId6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77CFF5-FE40-43CC-A0FD-659491887B9B}">
          <p14:sldIdLst>
            <p14:sldId id="10053"/>
            <p14:sldId id="10157"/>
            <p14:sldId id="10158"/>
            <p14:sldId id="10159"/>
            <p14:sldId id="10160"/>
            <p14:sldId id="10161"/>
            <p14:sldId id="10162"/>
            <p14:sldId id="10163"/>
            <p14:sldId id="10164"/>
            <p14:sldId id="10165"/>
            <p14:sldId id="10166"/>
            <p14:sldId id="10168"/>
            <p14:sldId id="10169"/>
            <p14:sldId id="10172"/>
            <p14:sldId id="10167"/>
            <p14:sldId id="10171"/>
            <p14:sldId id="10170"/>
            <p14:sldId id="10174"/>
            <p14:sldId id="10177"/>
            <p14:sldId id="10178"/>
            <p14:sldId id="10179"/>
            <p14:sldId id="10181"/>
            <p14:sldId id="10182"/>
            <p14:sldId id="10183"/>
            <p14:sldId id="10184"/>
            <p14:sldId id="10180"/>
            <p14:sldId id="10185"/>
            <p14:sldId id="10186"/>
            <p14:sldId id="10189"/>
            <p14:sldId id="10187"/>
            <p14:sldId id="10188"/>
            <p14:sldId id="10190"/>
            <p14:sldId id="10211"/>
            <p14:sldId id="10215"/>
            <p14:sldId id="10218"/>
            <p14:sldId id="10191"/>
            <p14:sldId id="10192"/>
            <p14:sldId id="10193"/>
            <p14:sldId id="10194"/>
            <p14:sldId id="10195"/>
            <p14:sldId id="10196"/>
            <p14:sldId id="10197"/>
            <p14:sldId id="10198"/>
            <p14:sldId id="10199"/>
            <p14:sldId id="10200"/>
            <p14:sldId id="10201"/>
            <p14:sldId id="10202"/>
            <p14:sldId id="10203"/>
            <p14:sldId id="10204"/>
            <p14:sldId id="10205"/>
            <p14:sldId id="10206"/>
            <p14:sldId id="10207"/>
            <p14:sldId id="10208"/>
            <p14:sldId id="10209"/>
            <p14:sldId id="1021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a:srgbClr val="FFE187"/>
    <a:srgbClr val="FF9900"/>
    <a:srgbClr val="FF99CC"/>
    <a:srgbClr val="00B0F0"/>
    <a:srgbClr val="0091C4"/>
    <a:srgbClr val="ED7D31"/>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82838" autoAdjust="0"/>
  </p:normalViewPr>
  <p:slideViewPr>
    <p:cSldViewPr snapToGrid="0">
      <p:cViewPr varScale="1">
        <p:scale>
          <a:sx n="112" d="100"/>
          <a:sy n="112" d="100"/>
        </p:scale>
        <p:origin x="198" y="84"/>
      </p:cViewPr>
      <p:guideLst>
        <p:guide orient="horz" pos="2160"/>
        <p:guide pos="3840"/>
      </p:guideLst>
    </p:cSldViewPr>
  </p:slideViewPr>
  <p:notesTextViewPr>
    <p:cViewPr>
      <p:scale>
        <a:sx n="125" d="100"/>
        <a:sy n="125" d="100"/>
      </p:scale>
      <p:origin x="0" y="0"/>
    </p:cViewPr>
  </p:notesTextViewPr>
  <p:notesViewPr>
    <p:cSldViewPr snapToGrid="0">
      <p:cViewPr varScale="1">
        <p:scale>
          <a:sx n="57" d="100"/>
          <a:sy n="57" d="100"/>
        </p:scale>
        <p:origin x="2562" y="2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BB7EB-5C87-43DA-ADAA-F22E04DB12C3}" type="datetimeFigureOut">
              <a:rPr lang="en-US" smtClean="0"/>
              <a:t>3/17/2021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D2757-9308-4430-8433-C388BEDC9F35}" type="slidenum">
              <a:rPr lang="en-US" smtClean="0"/>
              <a:t>‹#›</a:t>
            </a:fld>
            <a:endParaRPr lang="en-US"/>
          </a:p>
        </p:txBody>
      </p:sp>
    </p:spTree>
    <p:extLst>
      <p:ext uri="{BB962C8B-B14F-4D97-AF65-F5344CB8AC3E}">
        <p14:creationId xmlns:p14="http://schemas.microsoft.com/office/powerpoint/2010/main" val="173681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a:t>
            </a:fld>
            <a:endParaRPr lang="en-US"/>
          </a:p>
        </p:txBody>
      </p:sp>
    </p:spTree>
    <p:extLst>
      <p:ext uri="{BB962C8B-B14F-4D97-AF65-F5344CB8AC3E}">
        <p14:creationId xmlns:p14="http://schemas.microsoft.com/office/powerpoint/2010/main" val="3249957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a:t>
            </a:fld>
            <a:endParaRPr lang="en-US"/>
          </a:p>
        </p:txBody>
      </p:sp>
    </p:spTree>
    <p:extLst>
      <p:ext uri="{BB962C8B-B14F-4D97-AF65-F5344CB8AC3E}">
        <p14:creationId xmlns:p14="http://schemas.microsoft.com/office/powerpoint/2010/main" val="166775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5</a:t>
            </a:fld>
            <a:endParaRPr lang="en-US"/>
          </a:p>
        </p:txBody>
      </p:sp>
    </p:spTree>
    <p:extLst>
      <p:ext uri="{BB962C8B-B14F-4D97-AF65-F5344CB8AC3E}">
        <p14:creationId xmlns:p14="http://schemas.microsoft.com/office/powerpoint/2010/main" val="316481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9</a:t>
            </a:fld>
            <a:endParaRPr lang="en-US"/>
          </a:p>
        </p:txBody>
      </p:sp>
    </p:spTree>
    <p:extLst>
      <p:ext uri="{BB962C8B-B14F-4D97-AF65-F5344CB8AC3E}">
        <p14:creationId xmlns:p14="http://schemas.microsoft.com/office/powerpoint/2010/main" val="3328627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27</a:t>
            </a:fld>
            <a:endParaRPr lang="en-US"/>
          </a:p>
        </p:txBody>
      </p:sp>
    </p:spTree>
    <p:extLst>
      <p:ext uri="{BB962C8B-B14F-4D97-AF65-F5344CB8AC3E}">
        <p14:creationId xmlns:p14="http://schemas.microsoft.com/office/powerpoint/2010/main" val="355621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47</a:t>
            </a:fld>
            <a:endParaRPr lang="en-US"/>
          </a:p>
        </p:txBody>
      </p:sp>
    </p:spTree>
    <p:extLst>
      <p:ext uri="{BB962C8B-B14F-4D97-AF65-F5344CB8AC3E}">
        <p14:creationId xmlns:p14="http://schemas.microsoft.com/office/powerpoint/2010/main" val="725544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91978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75775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667708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4306671"/>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810118"/>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03688093"/>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3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06581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85527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80745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583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62925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72787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280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688156"/>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599698"/>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34197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65799311"/>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563380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88321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534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17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078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1851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0068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206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25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8719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6477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033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324501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972477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126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52551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7495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2186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6479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7974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29122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808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942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45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5455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1466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687839"/>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819305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6057433"/>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7947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6815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941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1197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7946883"/>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hyperlink" Target="https://web.stanford.edu/class/ee282h"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hyperlink" Target="http://dlsys.cs.washington.ed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hyperlink" Target="https://www.codingame.com/playgrounds/283/sse-avx-vectorization/what-is-sse-and-av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hyperlink" Target="http://dlsys.cs.washington.edu/"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6.xml"/><Relationship Id="rId4" Type="http://schemas.openxmlformats.org/officeDocument/2006/relationships/image" Target="../media/image45.tmp"/></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lpgpu.org/wp/wp-content/uploads/2013/05/poster_andresch_acaces2014.pdf" TargetMode="External"/><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53.png"/><Relationship Id="rId1" Type="http://schemas.openxmlformats.org/officeDocument/2006/relationships/slideLayout" Target="../slideLayouts/slideLayout6.xml"/><Relationship Id="rId4" Type="http://schemas.openxmlformats.org/officeDocument/2006/relationships/image" Target="../media/image44.tmp"/></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10" Type="http://schemas.openxmlformats.org/officeDocument/2006/relationships/image" Target="../media/image10.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devblogs.nvidia.com/cutlass-linear-algebra-cuda/"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AD2328-0D99-489B-9875-CEA3BE80564D}"/>
              </a:ext>
            </a:extLst>
          </p:cNvPr>
          <p:cNvSpPr>
            <a:spLocks noGrp="1"/>
          </p:cNvSpPr>
          <p:nvPr>
            <p:ph type="title"/>
          </p:nvPr>
        </p:nvSpPr>
        <p:spPr>
          <a:xfrm>
            <a:off x="584200" y="1927980"/>
            <a:ext cx="9144000" cy="2154436"/>
          </a:xfrm>
        </p:spPr>
        <p:txBody>
          <a:bodyPr/>
          <a:lstStyle/>
          <a:p>
            <a:pPr fontAlgn="base"/>
            <a:r>
              <a:rPr lang="zh-CN" altLang="en-US" dirty="0"/>
              <a:t>人工智能系统 </a:t>
            </a:r>
            <a:r>
              <a:rPr lang="en-US" altLang="zh-CN" dirty="0"/>
              <a:t>System for AI</a:t>
            </a:r>
            <a:br>
              <a:rPr lang="en-US" altLang="zh-CN" dirty="0"/>
            </a:br>
            <a:r>
              <a:rPr lang="en-US" altLang="zh-CN" dirty="0"/>
              <a:t> </a:t>
            </a:r>
            <a:r>
              <a:rPr lang="en-US" dirty="0"/>
              <a:t> </a:t>
            </a:r>
            <a:br>
              <a:rPr lang="en-US" dirty="0"/>
            </a:br>
            <a:r>
              <a:rPr lang="zh-CN" altLang="en-US" dirty="0"/>
              <a:t>矩阵运算与计算机体系结构</a:t>
            </a:r>
            <a:br>
              <a:rPr lang="en-US" altLang="zh-CN" dirty="0"/>
            </a:br>
            <a:r>
              <a:rPr lang="en-US" altLang="zh-CN" sz="3200" dirty="0"/>
              <a:t>Computer architecture for Matrix computation</a:t>
            </a:r>
            <a:endParaRPr lang="en-US" dirty="0"/>
          </a:p>
        </p:txBody>
      </p:sp>
      <p:sp>
        <p:nvSpPr>
          <p:cNvPr id="7" name="Text Placeholder 6">
            <a:extLst>
              <a:ext uri="{FF2B5EF4-FFF2-40B4-BE49-F238E27FC236}">
                <a16:creationId xmlns:a16="http://schemas.microsoft.com/office/drawing/2014/main" id="{06B9F6D0-D3D0-41C3-964D-4C2D38BE194C}"/>
              </a:ext>
            </a:extLst>
          </p:cNvPr>
          <p:cNvSpPr>
            <a:spLocks noGrp="1"/>
          </p:cNvSpPr>
          <p:nvPr>
            <p:ph type="body" sz="quarter" idx="12"/>
          </p:nvPr>
        </p:nvSpPr>
        <p:spPr>
          <a:xfrm>
            <a:off x="584200" y="4511040"/>
            <a:ext cx="9144000" cy="307777"/>
          </a:xfrm>
        </p:spPr>
        <p:txBody>
          <a:bodyPr/>
          <a:lstStyle/>
          <a:p>
            <a:endParaRPr lang="en-US" dirty="0"/>
          </a:p>
        </p:txBody>
      </p:sp>
      <p:sp>
        <p:nvSpPr>
          <p:cNvPr id="4" name="Slide Number Placeholder 3">
            <a:extLst>
              <a:ext uri="{FF2B5EF4-FFF2-40B4-BE49-F238E27FC236}">
                <a16:creationId xmlns:a16="http://schemas.microsoft.com/office/drawing/2014/main" id="{881AAF48-60AB-4970-BD3D-9D3C5CD9F8F3}"/>
              </a:ext>
            </a:extLst>
          </p:cNvPr>
          <p:cNvSpPr>
            <a:spLocks noGrp="1"/>
          </p:cNvSpPr>
          <p:nvPr>
            <p:ph type="sldNum" sz="quarter" idx="4294967295"/>
          </p:nvPr>
        </p:nvSpPr>
        <p:spPr>
          <a:xfrm>
            <a:off x="0" y="0"/>
            <a:ext cx="0" cy="0"/>
          </a:xfrm>
        </p:spPr>
        <p:txBody>
          <a:bodyPr/>
          <a:lstStyle/>
          <a:p>
            <a:fld id="{75405F3C-E1F1-4016-982B-CA91284A1E2D}" type="slidenum">
              <a:rPr lang="en-US" smtClean="0"/>
              <a:t>1</a:t>
            </a:fld>
            <a:endParaRPr lang="en-US" dirty="0"/>
          </a:p>
        </p:txBody>
      </p:sp>
    </p:spTree>
    <p:extLst>
      <p:ext uri="{BB962C8B-B14F-4D97-AF65-F5344CB8AC3E}">
        <p14:creationId xmlns:p14="http://schemas.microsoft.com/office/powerpoint/2010/main" val="375032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8430-AFD9-4D73-9361-49BDFC5C1F5C}"/>
              </a:ext>
            </a:extLst>
          </p:cNvPr>
          <p:cNvSpPr>
            <a:spLocks noGrp="1"/>
          </p:cNvSpPr>
          <p:nvPr>
            <p:ph type="title"/>
          </p:nvPr>
        </p:nvSpPr>
        <p:spPr/>
        <p:txBody>
          <a:bodyPr/>
          <a:lstStyle/>
          <a:p>
            <a:r>
              <a:rPr lang="zh-CN" altLang="en-US" dirty="0"/>
              <a:t>小结与思考</a:t>
            </a:r>
            <a:endParaRPr lang="en-US" dirty="0"/>
          </a:p>
        </p:txBody>
      </p:sp>
      <p:sp>
        <p:nvSpPr>
          <p:cNvPr id="3" name="Text Placeholder 2">
            <a:extLst>
              <a:ext uri="{FF2B5EF4-FFF2-40B4-BE49-F238E27FC236}">
                <a16:creationId xmlns:a16="http://schemas.microsoft.com/office/drawing/2014/main" id="{0579358C-483A-4045-A26C-D7918650E1CA}"/>
              </a:ext>
            </a:extLst>
          </p:cNvPr>
          <p:cNvSpPr>
            <a:spLocks noGrp="1"/>
          </p:cNvSpPr>
          <p:nvPr>
            <p:ph type="body" sz="quarter" idx="10"/>
          </p:nvPr>
        </p:nvSpPr>
        <p:spPr>
          <a:xfrm>
            <a:off x="584200" y="1435497"/>
            <a:ext cx="11018520" cy="3902607"/>
          </a:xfrm>
        </p:spPr>
        <p:txBody>
          <a:bodyPr/>
          <a:lstStyle/>
          <a:p>
            <a:r>
              <a:rPr lang="zh-CN" altLang="en-US" dirty="0"/>
              <a:t>当前神经网络中使用的主流结构</a:t>
            </a:r>
            <a:endParaRPr lang="en-US" altLang="zh-CN" dirty="0"/>
          </a:p>
          <a:p>
            <a:pPr lvl="1"/>
            <a:r>
              <a:rPr lang="zh-CN" altLang="en-US" dirty="0"/>
              <a:t>全连接层、卷积层、循环网络层、</a:t>
            </a:r>
            <a:r>
              <a:rPr lang="en-US" altLang="zh-CN" dirty="0"/>
              <a:t>Attention</a:t>
            </a:r>
            <a:r>
              <a:rPr lang="zh-CN" altLang="en-US" dirty="0"/>
              <a:t>结构</a:t>
            </a:r>
            <a:endParaRPr lang="en-US" altLang="zh-CN" dirty="0"/>
          </a:p>
          <a:p>
            <a:r>
              <a:rPr lang="zh-CN" altLang="en-US" dirty="0"/>
              <a:t>主流网络结构的计算均可表达成矩阵运算</a:t>
            </a:r>
            <a:endParaRPr lang="en-US" altLang="zh-CN" dirty="0"/>
          </a:p>
          <a:p>
            <a:pPr lvl="1"/>
            <a:r>
              <a:rPr lang="zh-CN" altLang="en-US" dirty="0"/>
              <a:t>核心计算都可表达或转化成“</a:t>
            </a:r>
            <a:r>
              <a:rPr lang="zh-CN" altLang="en-US" b="1" dirty="0"/>
              <a:t>矩阵乘法</a:t>
            </a:r>
            <a:r>
              <a:rPr lang="zh-CN" altLang="en-US" dirty="0"/>
              <a:t>”</a:t>
            </a:r>
            <a:endParaRPr lang="en-US" altLang="zh-CN" dirty="0"/>
          </a:p>
          <a:p>
            <a:r>
              <a:rPr lang="zh-CN" altLang="en-US" dirty="0"/>
              <a:t>为什么神经网络结构要表示成矩阵计算呢</a:t>
            </a:r>
            <a:endParaRPr lang="en-US" altLang="zh-CN" dirty="0"/>
          </a:p>
          <a:p>
            <a:pPr lvl="1"/>
            <a:r>
              <a:rPr lang="zh-CN" altLang="en-US" dirty="0"/>
              <a:t>矩阵计算表达出较好的计算并行性</a:t>
            </a:r>
            <a:endParaRPr lang="en-US" altLang="zh-CN" dirty="0"/>
          </a:p>
          <a:p>
            <a:pPr lvl="1"/>
            <a:r>
              <a:rPr lang="zh-CN" altLang="en-US" dirty="0"/>
              <a:t>有成熟的矩阵计算加速硬件和软件库</a:t>
            </a:r>
            <a:endParaRPr lang="en-US" altLang="zh-CN" dirty="0"/>
          </a:p>
          <a:p>
            <a:pPr lvl="2"/>
            <a:r>
              <a:rPr lang="en-US" altLang="zh-CN" dirty="0"/>
              <a:t>GPU</a:t>
            </a:r>
            <a:r>
              <a:rPr lang="zh-CN" altLang="en-US" dirty="0"/>
              <a:t>、</a:t>
            </a:r>
            <a:r>
              <a:rPr lang="en-US" altLang="zh-CN" dirty="0"/>
              <a:t>CPU</a:t>
            </a:r>
          </a:p>
          <a:p>
            <a:pPr lvl="2"/>
            <a:r>
              <a:rPr lang="en-US" altLang="zh-CN" dirty="0"/>
              <a:t>MKL, </a:t>
            </a:r>
            <a:r>
              <a:rPr lang="en-US" altLang="zh-CN" dirty="0" err="1"/>
              <a:t>CuBLAS</a:t>
            </a:r>
            <a:endParaRPr lang="en-US" altLang="zh-CN" dirty="0"/>
          </a:p>
          <a:p>
            <a:pPr lvl="1"/>
            <a:r>
              <a:rPr lang="zh-CN" altLang="en-US" dirty="0"/>
              <a:t>鸡生蛋的问题</a:t>
            </a:r>
            <a:endParaRPr lang="en-US" dirty="0"/>
          </a:p>
        </p:txBody>
      </p:sp>
    </p:spTree>
    <p:extLst>
      <p:ext uri="{BB962C8B-B14F-4D97-AF65-F5344CB8AC3E}">
        <p14:creationId xmlns:p14="http://schemas.microsoft.com/office/powerpoint/2010/main" val="2997540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7830-4F2F-49A3-86EF-C03204999EDD}"/>
              </a:ext>
            </a:extLst>
          </p:cNvPr>
          <p:cNvSpPr>
            <a:spLocks noGrp="1"/>
          </p:cNvSpPr>
          <p:nvPr>
            <p:ph type="title"/>
          </p:nvPr>
        </p:nvSpPr>
        <p:spPr/>
        <p:txBody>
          <a:bodyPr/>
          <a:lstStyle/>
          <a:p>
            <a:r>
              <a:rPr lang="zh-CN" altLang="en-US" dirty="0"/>
              <a:t>计算机体系结构与矩阵运算</a:t>
            </a:r>
            <a:endParaRPr lang="en-US" dirty="0"/>
          </a:p>
        </p:txBody>
      </p:sp>
      <p:sp>
        <p:nvSpPr>
          <p:cNvPr id="3" name="Text Placeholder 2">
            <a:extLst>
              <a:ext uri="{FF2B5EF4-FFF2-40B4-BE49-F238E27FC236}">
                <a16:creationId xmlns:a16="http://schemas.microsoft.com/office/drawing/2014/main" id="{B60437E2-CCF6-46A4-812E-85ECE5D2A3BA}"/>
              </a:ext>
            </a:extLst>
          </p:cNvPr>
          <p:cNvSpPr>
            <a:spLocks noGrp="1"/>
          </p:cNvSpPr>
          <p:nvPr>
            <p:ph type="body" sz="quarter" idx="10"/>
          </p:nvPr>
        </p:nvSpPr>
        <p:spPr/>
        <p:txBody>
          <a:bodyPr/>
          <a:lstStyle/>
          <a:p>
            <a:endParaRPr lang="en-US" dirty="0"/>
          </a:p>
        </p:txBody>
      </p:sp>
      <p:pic>
        <p:nvPicPr>
          <p:cNvPr id="6146" name="Picture 2" descr="Image result for intel xeon">
            <a:extLst>
              <a:ext uri="{FF2B5EF4-FFF2-40B4-BE49-F238E27FC236}">
                <a16:creationId xmlns:a16="http://schemas.microsoft.com/office/drawing/2014/main" id="{1D628D99-CFCC-416B-BF93-C799666FD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1584820"/>
            <a:ext cx="2941320" cy="2451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GPU v100">
            <a:extLst>
              <a:ext uri="{FF2B5EF4-FFF2-40B4-BE49-F238E27FC236}">
                <a16:creationId xmlns:a16="http://schemas.microsoft.com/office/drawing/2014/main" id="{B91EE0AB-5DC5-4308-9841-32773582A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020" y="1876920"/>
            <a:ext cx="353579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radeon GPU">
            <a:extLst>
              <a:ext uri="{FF2B5EF4-FFF2-40B4-BE49-F238E27FC236}">
                <a16:creationId xmlns:a16="http://schemas.microsoft.com/office/drawing/2014/main" id="{B97C626E-7783-4911-808F-A2D75EB28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4101" y="1876920"/>
            <a:ext cx="3627217" cy="20410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TPU">
            <a:extLst>
              <a:ext uri="{FF2B5EF4-FFF2-40B4-BE49-F238E27FC236}">
                <a16:creationId xmlns:a16="http://schemas.microsoft.com/office/drawing/2014/main" id="{1C0967F7-A6FF-44CD-9C59-C2C2F7003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779" y="4226655"/>
            <a:ext cx="3646758" cy="201334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graphcore">
            <a:extLst>
              <a:ext uri="{FF2B5EF4-FFF2-40B4-BE49-F238E27FC236}">
                <a16:creationId xmlns:a16="http://schemas.microsoft.com/office/drawing/2014/main" id="{D8B53BF8-325C-4CC3-AF3B-28D5EF3D0D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6079" y="4226655"/>
            <a:ext cx="3093835" cy="193364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baidu ai chip">
            <a:extLst>
              <a:ext uri="{FF2B5EF4-FFF2-40B4-BE49-F238E27FC236}">
                <a16:creationId xmlns:a16="http://schemas.microsoft.com/office/drawing/2014/main" id="{B90023A8-7D99-4DD5-8CA2-B53D6F87A6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2759" y="4251077"/>
            <a:ext cx="3080017" cy="184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3167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CF35-96E0-4983-9C69-9EF0C5E7B03A}"/>
              </a:ext>
            </a:extLst>
          </p:cNvPr>
          <p:cNvSpPr>
            <a:spLocks noGrp="1"/>
          </p:cNvSpPr>
          <p:nvPr>
            <p:ph type="title"/>
          </p:nvPr>
        </p:nvSpPr>
        <p:spPr/>
        <p:txBody>
          <a:bodyPr/>
          <a:lstStyle/>
          <a:p>
            <a:r>
              <a:rPr lang="en-US" dirty="0"/>
              <a:t>CPU</a:t>
            </a:r>
            <a:r>
              <a:rPr lang="zh-CN" altLang="en-US" dirty="0"/>
              <a:t>体系结构</a:t>
            </a:r>
            <a:endParaRPr lang="en-US" dirty="0"/>
          </a:p>
        </p:txBody>
      </p:sp>
      <p:sp>
        <p:nvSpPr>
          <p:cNvPr id="3" name="Text Placeholder 2">
            <a:extLst>
              <a:ext uri="{FF2B5EF4-FFF2-40B4-BE49-F238E27FC236}">
                <a16:creationId xmlns:a16="http://schemas.microsoft.com/office/drawing/2014/main" id="{22331103-9D21-4B2B-A664-8FC4DD53B7E3}"/>
              </a:ext>
            </a:extLst>
          </p:cNvPr>
          <p:cNvSpPr>
            <a:spLocks noGrp="1"/>
          </p:cNvSpPr>
          <p:nvPr>
            <p:ph type="body" sz="quarter" idx="10"/>
          </p:nvPr>
        </p:nvSpPr>
        <p:spPr>
          <a:xfrm>
            <a:off x="584200" y="1435497"/>
            <a:ext cx="6807199" cy="4702826"/>
          </a:xfrm>
        </p:spPr>
        <p:txBody>
          <a:bodyPr/>
          <a:lstStyle/>
          <a:p>
            <a:r>
              <a:rPr lang="zh-CN" altLang="en-US" dirty="0"/>
              <a:t>核心由复杂的控制单元和少量计算单元组成</a:t>
            </a:r>
            <a:endParaRPr lang="en-US" altLang="zh-CN" dirty="0"/>
          </a:p>
          <a:p>
            <a:pPr lvl="1"/>
            <a:r>
              <a:rPr lang="zh-CN" altLang="en-US" dirty="0"/>
              <a:t>计算密度较低</a:t>
            </a:r>
            <a:r>
              <a:rPr lang="en-US" altLang="zh-CN" dirty="0"/>
              <a:t> – ALU</a:t>
            </a:r>
            <a:r>
              <a:rPr lang="zh-CN" altLang="en-US" dirty="0"/>
              <a:t>较少</a:t>
            </a:r>
            <a:endParaRPr lang="en-US" altLang="zh-CN" dirty="0"/>
          </a:p>
          <a:p>
            <a:pPr lvl="1"/>
            <a:r>
              <a:rPr lang="zh-CN" altLang="en-US" dirty="0"/>
              <a:t>控制逻辑复杂 </a:t>
            </a:r>
            <a:r>
              <a:rPr lang="en-US" altLang="zh-CN" dirty="0"/>
              <a:t>– </a:t>
            </a:r>
            <a:r>
              <a:rPr lang="zh-CN" altLang="en-US" dirty="0"/>
              <a:t>较大的控制单元</a:t>
            </a:r>
            <a:endParaRPr lang="en-US" altLang="zh-CN" dirty="0"/>
          </a:p>
          <a:p>
            <a:pPr lvl="1"/>
            <a:endParaRPr lang="en-US" dirty="0"/>
          </a:p>
          <a:p>
            <a:r>
              <a:rPr lang="zh-CN" altLang="en-US" dirty="0"/>
              <a:t>主要面向顺序指令执行</a:t>
            </a:r>
            <a:endParaRPr lang="en-US" altLang="zh-CN" dirty="0"/>
          </a:p>
          <a:p>
            <a:pPr lvl="1"/>
            <a:r>
              <a:rPr lang="zh-CN" altLang="en-US" dirty="0"/>
              <a:t>成熟的调度技术：如分支预测、推测执行、乱序执行等</a:t>
            </a:r>
            <a:endParaRPr lang="en-US" altLang="zh-CN" dirty="0"/>
          </a:p>
          <a:p>
            <a:pPr lvl="1"/>
            <a:r>
              <a:rPr lang="zh-CN" altLang="en-US" dirty="0"/>
              <a:t>擅长处理单线程、控制密集型的计算任务</a:t>
            </a:r>
            <a:endParaRPr lang="en-US" altLang="zh-CN" dirty="0"/>
          </a:p>
          <a:p>
            <a:pPr lvl="1"/>
            <a:r>
              <a:rPr lang="zh-CN" altLang="en-US" dirty="0"/>
              <a:t>缺点：低计算吞吐</a:t>
            </a:r>
            <a:endParaRPr lang="en-US" altLang="zh-CN" dirty="0"/>
          </a:p>
          <a:p>
            <a:pPr lvl="1"/>
            <a:endParaRPr lang="en-US" altLang="zh-CN" dirty="0"/>
          </a:p>
          <a:p>
            <a:pPr lvl="1"/>
            <a:endParaRPr lang="en-US" altLang="zh-CN" dirty="0"/>
          </a:p>
          <a:p>
            <a:pPr lvl="1"/>
            <a:endParaRPr lang="en-US" dirty="0"/>
          </a:p>
        </p:txBody>
      </p:sp>
      <p:pic>
        <p:nvPicPr>
          <p:cNvPr id="7172" name="Picture 4">
            <a:extLst>
              <a:ext uri="{FF2B5EF4-FFF2-40B4-BE49-F238E27FC236}">
                <a16:creationId xmlns:a16="http://schemas.microsoft.com/office/drawing/2014/main" id="{A601CC0F-05F5-4F0E-BBA5-164778BC48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083"/>
          <a:stretch/>
        </p:blipFill>
        <p:spPr bwMode="auto">
          <a:xfrm>
            <a:off x="7869886" y="2133600"/>
            <a:ext cx="3082650" cy="259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0401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C434-51A2-4D72-848A-1DB5643A7014}"/>
              </a:ext>
            </a:extLst>
          </p:cNvPr>
          <p:cNvSpPr>
            <a:spLocks noGrp="1"/>
          </p:cNvSpPr>
          <p:nvPr>
            <p:ph type="title"/>
          </p:nvPr>
        </p:nvSpPr>
        <p:spPr/>
        <p:txBody>
          <a:bodyPr/>
          <a:lstStyle/>
          <a:p>
            <a:r>
              <a:rPr lang="en-US" altLang="zh-CN" dirty="0"/>
              <a:t>CPU</a:t>
            </a:r>
            <a:r>
              <a:rPr lang="zh-CN" altLang="en-US" dirty="0"/>
              <a:t>内存架构</a:t>
            </a:r>
            <a:endParaRPr lang="en-US" dirty="0"/>
          </a:p>
        </p:txBody>
      </p:sp>
      <p:sp>
        <p:nvSpPr>
          <p:cNvPr id="3" name="Text Placeholder 2">
            <a:extLst>
              <a:ext uri="{FF2B5EF4-FFF2-40B4-BE49-F238E27FC236}">
                <a16:creationId xmlns:a16="http://schemas.microsoft.com/office/drawing/2014/main" id="{458F180A-9E8F-405E-9C79-AF3280F2FEAB}"/>
              </a:ext>
            </a:extLst>
          </p:cNvPr>
          <p:cNvSpPr>
            <a:spLocks noGrp="1"/>
          </p:cNvSpPr>
          <p:nvPr>
            <p:ph type="body" sz="quarter" idx="10"/>
          </p:nvPr>
        </p:nvSpPr>
        <p:spPr>
          <a:xfrm>
            <a:off x="584200" y="1435497"/>
            <a:ext cx="5905500" cy="1465016"/>
          </a:xfrm>
        </p:spPr>
        <p:txBody>
          <a:bodyPr/>
          <a:lstStyle/>
          <a:p>
            <a:r>
              <a:rPr lang="zh-CN" altLang="en-US" dirty="0"/>
              <a:t>采用较深的内存架构</a:t>
            </a:r>
            <a:endParaRPr lang="en-US" altLang="zh-CN" dirty="0"/>
          </a:p>
          <a:p>
            <a:pPr lvl="1"/>
            <a:r>
              <a:rPr lang="zh-CN" altLang="en-US" dirty="0"/>
              <a:t>多层</a:t>
            </a:r>
            <a:r>
              <a:rPr lang="en-US" altLang="zh-CN" dirty="0"/>
              <a:t>cache</a:t>
            </a:r>
            <a:r>
              <a:rPr lang="zh-CN" altLang="en-US" dirty="0"/>
              <a:t>来隐藏访存延时</a:t>
            </a:r>
            <a:endParaRPr lang="en-US" altLang="zh-CN" dirty="0"/>
          </a:p>
          <a:p>
            <a:pPr lvl="2"/>
            <a:r>
              <a:rPr lang="en-US" altLang="zh-CN" dirty="0"/>
              <a:t>Register, L1, L2, L3, Main Memory</a:t>
            </a:r>
          </a:p>
          <a:p>
            <a:pPr lvl="1"/>
            <a:r>
              <a:rPr lang="zh-CN" altLang="en-US" dirty="0"/>
              <a:t>调度上采用访存预取和各种较为成熟的预取预测机制</a:t>
            </a:r>
            <a:endParaRPr lang="en-US" altLang="zh-CN" dirty="0"/>
          </a:p>
        </p:txBody>
      </p:sp>
      <p:pic>
        <p:nvPicPr>
          <p:cNvPr id="8194" name="Picture 2" descr="A series of rectangles of increasing proportions representing increasing memory from on-CPU registers and L1 cache through L2, L3, and main memory.">
            <a:extLst>
              <a:ext uri="{FF2B5EF4-FFF2-40B4-BE49-F238E27FC236}">
                <a16:creationId xmlns:a16="http://schemas.microsoft.com/office/drawing/2014/main" id="{A0FCEA75-48E8-4778-8729-4687EF9ED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746" y="1567147"/>
            <a:ext cx="4030662" cy="39214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C53327-3EC8-46B3-9928-09A0AE025F43}"/>
              </a:ext>
            </a:extLst>
          </p:cNvPr>
          <p:cNvPicPr>
            <a:picLocks noChangeAspect="1"/>
          </p:cNvPicPr>
          <p:nvPr/>
        </p:nvPicPr>
        <p:blipFill>
          <a:blip r:embed="rId3"/>
          <a:stretch>
            <a:fillRect/>
          </a:stretch>
        </p:blipFill>
        <p:spPr>
          <a:xfrm>
            <a:off x="756443" y="3279218"/>
            <a:ext cx="5561013" cy="2334487"/>
          </a:xfrm>
          <a:prstGeom prst="rect">
            <a:avLst/>
          </a:prstGeom>
        </p:spPr>
      </p:pic>
      <p:sp>
        <p:nvSpPr>
          <p:cNvPr id="6" name="Rectangle 5">
            <a:extLst>
              <a:ext uri="{FF2B5EF4-FFF2-40B4-BE49-F238E27FC236}">
                <a16:creationId xmlns:a16="http://schemas.microsoft.com/office/drawing/2014/main" id="{77D662EE-9C78-4C25-B8BF-49AE160C6379}"/>
              </a:ext>
            </a:extLst>
          </p:cNvPr>
          <p:cNvSpPr/>
          <p:nvPr/>
        </p:nvSpPr>
        <p:spPr>
          <a:xfrm>
            <a:off x="7173024" y="6334814"/>
            <a:ext cx="4810228" cy="363946"/>
          </a:xfrm>
          <a:prstGeom prst="rect">
            <a:avLst/>
          </a:prstGeom>
        </p:spPr>
        <p:txBody>
          <a:bodyPr wrap="none">
            <a:spAutoFit/>
          </a:bodyPr>
          <a:lstStyle/>
          <a:p>
            <a:r>
              <a:rPr lang="en-US" dirty="0">
                <a:hlinkClick r:id="rId4"/>
              </a:rPr>
              <a:t>Source: https://web.stanford.edu/class/ee282h</a:t>
            </a:r>
            <a:endParaRPr lang="en-US" dirty="0"/>
          </a:p>
        </p:txBody>
      </p:sp>
    </p:spTree>
    <p:extLst>
      <p:ext uri="{BB962C8B-B14F-4D97-AF65-F5344CB8AC3E}">
        <p14:creationId xmlns:p14="http://schemas.microsoft.com/office/powerpoint/2010/main" val="40928061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B3FE-E791-4A73-846B-5BCE9D2D7F53}"/>
              </a:ext>
            </a:extLst>
          </p:cNvPr>
          <p:cNvSpPr>
            <a:spLocks noGrp="1"/>
          </p:cNvSpPr>
          <p:nvPr>
            <p:ph type="title"/>
          </p:nvPr>
        </p:nvSpPr>
        <p:spPr/>
        <p:txBody>
          <a:bodyPr/>
          <a:lstStyle/>
          <a:p>
            <a:r>
              <a:rPr lang="en-US" altLang="zh-CN" dirty="0"/>
              <a:t>CPU</a:t>
            </a:r>
            <a:r>
              <a:rPr lang="zh-CN" altLang="en-US" dirty="0"/>
              <a:t>性能增长瓶颈</a:t>
            </a:r>
            <a:endParaRPr lang="en-US" dirty="0"/>
          </a:p>
        </p:txBody>
      </p:sp>
      <p:sp>
        <p:nvSpPr>
          <p:cNvPr id="3" name="Text Placeholder 2">
            <a:extLst>
              <a:ext uri="{FF2B5EF4-FFF2-40B4-BE49-F238E27FC236}">
                <a16:creationId xmlns:a16="http://schemas.microsoft.com/office/drawing/2014/main" id="{EBFAE6C5-0034-4F9C-8925-9B4DBA204C70}"/>
              </a:ext>
            </a:extLst>
          </p:cNvPr>
          <p:cNvSpPr>
            <a:spLocks noGrp="1"/>
          </p:cNvSpPr>
          <p:nvPr>
            <p:ph type="body" sz="quarter" idx="10"/>
          </p:nvPr>
        </p:nvSpPr>
        <p:spPr>
          <a:xfrm>
            <a:off x="584200" y="1435497"/>
            <a:ext cx="11018520" cy="3619452"/>
          </a:xfrm>
        </p:spPr>
        <p:txBody>
          <a:bodyPr/>
          <a:lstStyle/>
          <a:p>
            <a:r>
              <a:rPr lang="zh-CN" altLang="en-US" dirty="0"/>
              <a:t>由于近年来</a:t>
            </a:r>
            <a:r>
              <a:rPr lang="en-US" altLang="zh-CN" dirty="0"/>
              <a:t>CPU</a:t>
            </a:r>
            <a:r>
              <a:rPr lang="zh-CN" altLang="en-US" dirty="0"/>
              <a:t>的发展达到了一些物理极限和由于功耗的限制，</a:t>
            </a:r>
            <a:r>
              <a:rPr lang="en-US" altLang="zh-CN" dirty="0"/>
              <a:t>CPU</a:t>
            </a:r>
            <a:r>
              <a:rPr lang="zh-CN" altLang="en-US" dirty="0"/>
              <a:t>的性能已经无法显著提升</a:t>
            </a:r>
            <a:endParaRPr lang="en-US" altLang="zh-CN" dirty="0"/>
          </a:p>
          <a:p>
            <a:r>
              <a:rPr lang="zh-CN" altLang="en-US" dirty="0"/>
              <a:t>新的性能提升方向：</a:t>
            </a:r>
            <a:endParaRPr lang="en-US" altLang="zh-CN" dirty="0"/>
          </a:p>
          <a:p>
            <a:pPr lvl="1"/>
            <a:r>
              <a:rPr lang="zh-CN" altLang="en-US" b="1" dirty="0"/>
              <a:t>乱序执行互不依赖的指令：</a:t>
            </a:r>
            <a:r>
              <a:rPr lang="zh-CN" altLang="en-US" dirty="0"/>
              <a:t>当代大多</a:t>
            </a:r>
            <a:r>
              <a:rPr lang="en-US" altLang="zh-CN" dirty="0"/>
              <a:t>CPU</a:t>
            </a:r>
            <a:r>
              <a:rPr lang="zh-CN" altLang="en-US" dirty="0"/>
              <a:t>可以有限支持</a:t>
            </a:r>
            <a:endParaRPr lang="en-US" altLang="zh-CN" dirty="0"/>
          </a:p>
          <a:p>
            <a:pPr lvl="1"/>
            <a:r>
              <a:rPr lang="zh-CN" altLang="en-US" b="1" dirty="0"/>
              <a:t>增加更多的计算核心：</a:t>
            </a:r>
            <a:r>
              <a:rPr lang="zh-CN" altLang="en-US" dirty="0"/>
              <a:t>依赖操作系统将应用程序高度到多核上；或者用户的程序中显示使用多线程进行计算；</a:t>
            </a:r>
            <a:endParaRPr lang="en-US" b="1" dirty="0"/>
          </a:p>
          <a:p>
            <a:pPr lvl="1"/>
            <a:r>
              <a:rPr lang="zh-CN" altLang="en-US" b="1" dirty="0"/>
              <a:t>给单核增加向量化功能：</a:t>
            </a:r>
            <a:r>
              <a:rPr lang="zh-CN" altLang="en-US" dirty="0"/>
              <a:t>允许</a:t>
            </a:r>
            <a:r>
              <a:rPr lang="en-US" altLang="zh-CN" dirty="0"/>
              <a:t>CPU</a:t>
            </a:r>
            <a:r>
              <a:rPr lang="zh-CN" altLang="en-US" dirty="0"/>
              <a:t>在向量数据上执行相同的指令，需要用户程序中显示使用向量化批量来实现</a:t>
            </a:r>
            <a:endParaRPr lang="en-US" dirty="0"/>
          </a:p>
          <a:p>
            <a:endParaRPr lang="en-US" dirty="0"/>
          </a:p>
        </p:txBody>
      </p:sp>
    </p:spTree>
    <p:extLst>
      <p:ext uri="{BB962C8B-B14F-4D97-AF65-F5344CB8AC3E}">
        <p14:creationId xmlns:p14="http://schemas.microsoft.com/office/powerpoint/2010/main" val="35902228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2EDE-C5C3-41CB-B1E3-543EDB950205}"/>
              </a:ext>
            </a:extLst>
          </p:cNvPr>
          <p:cNvSpPr>
            <a:spLocks noGrp="1"/>
          </p:cNvSpPr>
          <p:nvPr>
            <p:ph type="title"/>
          </p:nvPr>
        </p:nvSpPr>
        <p:spPr/>
        <p:txBody>
          <a:bodyPr/>
          <a:lstStyle/>
          <a:p>
            <a:r>
              <a:rPr lang="en-US" dirty="0"/>
              <a:t>CPU</a:t>
            </a:r>
            <a:r>
              <a:rPr lang="zh-CN" altLang="en-US" dirty="0"/>
              <a:t>指令执行过程</a:t>
            </a:r>
            <a:endParaRPr lang="en-US" dirty="0"/>
          </a:p>
        </p:txBody>
      </p:sp>
      <p:pic>
        <p:nvPicPr>
          <p:cNvPr id="4" name="Picture 3">
            <a:extLst>
              <a:ext uri="{FF2B5EF4-FFF2-40B4-BE49-F238E27FC236}">
                <a16:creationId xmlns:a16="http://schemas.microsoft.com/office/drawing/2014/main" id="{0E74435D-3E0C-44E4-9987-EEE3E0E386EC}"/>
              </a:ext>
            </a:extLst>
          </p:cNvPr>
          <p:cNvPicPr>
            <a:picLocks noChangeAspect="1"/>
          </p:cNvPicPr>
          <p:nvPr/>
        </p:nvPicPr>
        <p:blipFill>
          <a:blip r:embed="rId2"/>
          <a:stretch>
            <a:fillRect/>
          </a:stretch>
        </p:blipFill>
        <p:spPr>
          <a:xfrm>
            <a:off x="1639444" y="1443567"/>
            <a:ext cx="1981363" cy="4957233"/>
          </a:xfrm>
          <a:prstGeom prst="rect">
            <a:avLst/>
          </a:prstGeom>
        </p:spPr>
      </p:pic>
      <p:pic>
        <p:nvPicPr>
          <p:cNvPr id="5" name="Picture 4">
            <a:extLst>
              <a:ext uri="{FF2B5EF4-FFF2-40B4-BE49-F238E27FC236}">
                <a16:creationId xmlns:a16="http://schemas.microsoft.com/office/drawing/2014/main" id="{5C237D0F-5650-4CCC-88A0-15D1586D3437}"/>
              </a:ext>
            </a:extLst>
          </p:cNvPr>
          <p:cNvPicPr>
            <a:picLocks noChangeAspect="1"/>
          </p:cNvPicPr>
          <p:nvPr/>
        </p:nvPicPr>
        <p:blipFill>
          <a:blip r:embed="rId3"/>
          <a:stretch>
            <a:fillRect/>
          </a:stretch>
        </p:blipFill>
        <p:spPr>
          <a:xfrm>
            <a:off x="5667838" y="1327956"/>
            <a:ext cx="5368115" cy="4677312"/>
          </a:xfrm>
          <a:prstGeom prst="rect">
            <a:avLst/>
          </a:prstGeom>
        </p:spPr>
      </p:pic>
      <p:sp>
        <p:nvSpPr>
          <p:cNvPr id="6" name="Rectangle 5">
            <a:extLst>
              <a:ext uri="{FF2B5EF4-FFF2-40B4-BE49-F238E27FC236}">
                <a16:creationId xmlns:a16="http://schemas.microsoft.com/office/drawing/2014/main" id="{1D017EF0-4CAD-49C5-A6AC-2B50646E629E}"/>
              </a:ext>
            </a:extLst>
          </p:cNvPr>
          <p:cNvSpPr/>
          <p:nvPr/>
        </p:nvSpPr>
        <p:spPr>
          <a:xfrm>
            <a:off x="7907742" y="6400800"/>
            <a:ext cx="4079963" cy="363946"/>
          </a:xfrm>
          <a:prstGeom prst="rect">
            <a:avLst/>
          </a:prstGeom>
        </p:spPr>
        <p:txBody>
          <a:bodyPr wrap="none">
            <a:spAutoFit/>
          </a:bodyPr>
          <a:lstStyle/>
          <a:p>
            <a:r>
              <a:rPr lang="en-US" dirty="0">
                <a:hlinkClick r:id="rId4"/>
              </a:rPr>
              <a:t>Source: http://dlsys.cs.washington.edu/</a:t>
            </a:r>
            <a:endParaRPr lang="en-US" dirty="0"/>
          </a:p>
        </p:txBody>
      </p:sp>
      <p:grpSp>
        <p:nvGrpSpPr>
          <p:cNvPr id="3" name="Group 2">
            <a:extLst>
              <a:ext uri="{FF2B5EF4-FFF2-40B4-BE49-F238E27FC236}">
                <a16:creationId xmlns:a16="http://schemas.microsoft.com/office/drawing/2014/main" id="{594D6D9A-3D5D-4D68-8FFC-57E3816857F9}"/>
              </a:ext>
            </a:extLst>
          </p:cNvPr>
          <p:cNvGrpSpPr/>
          <p:nvPr/>
        </p:nvGrpSpPr>
        <p:grpSpPr>
          <a:xfrm>
            <a:off x="1548004" y="1758084"/>
            <a:ext cx="4430367" cy="3842782"/>
            <a:chOff x="1548004" y="1758084"/>
            <a:chExt cx="4430367" cy="3842782"/>
          </a:xfrm>
        </p:grpSpPr>
        <p:sp>
          <p:nvSpPr>
            <p:cNvPr id="7" name="Oval 6">
              <a:extLst>
                <a:ext uri="{FF2B5EF4-FFF2-40B4-BE49-F238E27FC236}">
                  <a16:creationId xmlns:a16="http://schemas.microsoft.com/office/drawing/2014/main" id="{0A7D90F7-7674-42AA-A71F-FDEBBFAC5E2A}"/>
                </a:ext>
              </a:extLst>
            </p:cNvPr>
            <p:cNvSpPr/>
            <p:nvPr/>
          </p:nvSpPr>
          <p:spPr bwMode="auto">
            <a:xfrm>
              <a:off x="1548005" y="2124122"/>
              <a:ext cx="1981363" cy="1039528"/>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B8216DC3-602B-4ED7-9C5B-F8A6832F7A7F}"/>
                </a:ext>
              </a:extLst>
            </p:cNvPr>
            <p:cNvSpPr/>
            <p:nvPr/>
          </p:nvSpPr>
          <p:spPr bwMode="auto">
            <a:xfrm>
              <a:off x="1548004" y="3837932"/>
              <a:ext cx="1981363" cy="1762934"/>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9E57563F-34BB-4996-A970-1AF2BB211775}"/>
                </a:ext>
              </a:extLst>
            </p:cNvPr>
            <p:cNvSpPr txBox="1"/>
            <p:nvPr/>
          </p:nvSpPr>
          <p:spPr>
            <a:xfrm>
              <a:off x="3157086" y="1758084"/>
              <a:ext cx="2821285"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需要花费大量时间和功耗</a:t>
              </a:r>
              <a:endParaRPr lang="en-US" sz="2000" dirty="0" err="1">
                <a:gradFill>
                  <a:gsLst>
                    <a:gs pos="2917">
                      <a:schemeClr val="tx1"/>
                    </a:gs>
                    <a:gs pos="30000">
                      <a:schemeClr val="tx1"/>
                    </a:gs>
                  </a:gsLst>
                  <a:lin ang="5400000" scaled="0"/>
                </a:gradFill>
              </a:endParaRPr>
            </a:p>
          </p:txBody>
        </p:sp>
        <p:cxnSp>
          <p:nvCxnSpPr>
            <p:cNvPr id="13" name="Straight Arrow Connector 12">
              <a:extLst>
                <a:ext uri="{FF2B5EF4-FFF2-40B4-BE49-F238E27FC236}">
                  <a16:creationId xmlns:a16="http://schemas.microsoft.com/office/drawing/2014/main" id="{6EB5EC5F-84CE-40D9-B7A4-B42F8115C873}"/>
                </a:ext>
              </a:extLst>
            </p:cNvPr>
            <p:cNvCxnSpPr/>
            <p:nvPr/>
          </p:nvCxnSpPr>
          <p:spPr>
            <a:xfrm flipH="1">
              <a:off x="3529367" y="2124122"/>
              <a:ext cx="657621" cy="2400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830A4F-F9D7-49A4-9BD8-B6B479E01715}"/>
                </a:ext>
              </a:extLst>
            </p:cNvPr>
            <p:cNvCxnSpPr/>
            <p:nvPr/>
          </p:nvCxnSpPr>
          <p:spPr>
            <a:xfrm flipH="1">
              <a:off x="3436218" y="2065861"/>
              <a:ext cx="933650" cy="22806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5A4E63F7-5A8A-4945-857E-508CCFDE65EE}"/>
              </a:ext>
            </a:extLst>
          </p:cNvPr>
          <p:cNvSpPr txBox="1"/>
          <p:nvPr/>
        </p:nvSpPr>
        <p:spPr>
          <a:xfrm>
            <a:off x="8439751" y="2380214"/>
            <a:ext cx="2410916"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向量化支持（</a:t>
            </a:r>
            <a:r>
              <a:rPr lang="en-US" altLang="zh-CN" sz="2000" dirty="0">
                <a:gradFill>
                  <a:gsLst>
                    <a:gs pos="2917">
                      <a:schemeClr val="tx1"/>
                    </a:gs>
                    <a:gs pos="30000">
                      <a:schemeClr val="tx1"/>
                    </a:gs>
                  </a:gsLst>
                  <a:lin ang="5400000" scaled="0"/>
                </a:gradFill>
              </a:rPr>
              <a:t>SIMD</a:t>
            </a:r>
            <a:r>
              <a:rPr lang="zh-CN" altLang="en-US" sz="2000" dirty="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658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7B38-C0FB-44F7-922D-4DD3DF2C1552}"/>
              </a:ext>
            </a:extLst>
          </p:cNvPr>
          <p:cNvSpPr>
            <a:spLocks noGrp="1"/>
          </p:cNvSpPr>
          <p:nvPr>
            <p:ph type="title"/>
          </p:nvPr>
        </p:nvSpPr>
        <p:spPr/>
        <p:txBody>
          <a:bodyPr/>
          <a:lstStyle/>
          <a:p>
            <a:r>
              <a:rPr lang="en-US" altLang="zh-CN" dirty="0"/>
              <a:t>SIMD</a:t>
            </a:r>
            <a:r>
              <a:rPr lang="zh-CN" altLang="en-US" dirty="0"/>
              <a:t>（</a:t>
            </a:r>
            <a:r>
              <a:rPr lang="en-US" altLang="zh-CN" dirty="0"/>
              <a:t>Single Instruction,</a:t>
            </a:r>
            <a:r>
              <a:rPr lang="en-US" dirty="0"/>
              <a:t> </a:t>
            </a:r>
            <a:r>
              <a:rPr lang="en-US" altLang="zh-CN" dirty="0"/>
              <a:t>Multiple Data</a:t>
            </a:r>
            <a:r>
              <a:rPr lang="zh-CN" altLang="en-US" dirty="0"/>
              <a:t>）</a:t>
            </a:r>
            <a:endParaRPr lang="en-US" dirty="0"/>
          </a:p>
        </p:txBody>
      </p:sp>
      <p:sp>
        <p:nvSpPr>
          <p:cNvPr id="3" name="Text Placeholder 2">
            <a:extLst>
              <a:ext uri="{FF2B5EF4-FFF2-40B4-BE49-F238E27FC236}">
                <a16:creationId xmlns:a16="http://schemas.microsoft.com/office/drawing/2014/main" id="{203AF990-023A-4F2F-981A-324789E31AB1}"/>
              </a:ext>
            </a:extLst>
          </p:cNvPr>
          <p:cNvSpPr>
            <a:spLocks noGrp="1"/>
          </p:cNvSpPr>
          <p:nvPr>
            <p:ph type="body" sz="quarter" idx="10"/>
          </p:nvPr>
        </p:nvSpPr>
        <p:spPr/>
        <p:txBody>
          <a:bodyPr/>
          <a:lstStyle/>
          <a:p>
            <a:endParaRPr lang="en-US" dirty="0"/>
          </a:p>
        </p:txBody>
      </p:sp>
      <p:pic>
        <p:nvPicPr>
          <p:cNvPr id="9218" name="Picture 2" descr="SSE &amp; AVX Registers">
            <a:extLst>
              <a:ext uri="{FF2B5EF4-FFF2-40B4-BE49-F238E27FC236}">
                <a16:creationId xmlns:a16="http://schemas.microsoft.com/office/drawing/2014/main" id="{EFAB91C7-D995-421A-8AF4-232CE8B5E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8325" y="1353403"/>
            <a:ext cx="7767119" cy="33569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VX Add">
            <a:extLst>
              <a:ext uri="{FF2B5EF4-FFF2-40B4-BE49-F238E27FC236}">
                <a16:creationId xmlns:a16="http://schemas.microsoft.com/office/drawing/2014/main" id="{F675CB47-4D0F-45EE-92AF-247D1986A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183" y="4710378"/>
            <a:ext cx="6619172" cy="18800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D64DE72-5602-424D-A0F0-8C62E7E62C59}"/>
              </a:ext>
            </a:extLst>
          </p:cNvPr>
          <p:cNvSpPr/>
          <p:nvPr/>
        </p:nvSpPr>
        <p:spPr>
          <a:xfrm>
            <a:off x="6310964" y="6590431"/>
            <a:ext cx="6096000" cy="261610"/>
          </a:xfrm>
          <a:prstGeom prst="rect">
            <a:avLst/>
          </a:prstGeom>
        </p:spPr>
        <p:txBody>
          <a:bodyPr>
            <a:spAutoFit/>
          </a:bodyPr>
          <a:lstStyle/>
          <a:p>
            <a:r>
              <a:rPr lang="en-US" sz="1100" dirty="0">
                <a:hlinkClick r:id="rId4"/>
              </a:rPr>
              <a:t>https://www.codingame.com/playgrounds/283/sse-avx-vectorization/what-is-sse-and-avx</a:t>
            </a:r>
            <a:endParaRPr lang="en-US" sz="1100" dirty="0"/>
          </a:p>
        </p:txBody>
      </p:sp>
    </p:spTree>
    <p:extLst>
      <p:ext uri="{BB962C8B-B14F-4D97-AF65-F5344CB8AC3E}">
        <p14:creationId xmlns:p14="http://schemas.microsoft.com/office/powerpoint/2010/main" val="31839267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1940-82DE-40E5-AFB1-13B4B1754B3C}"/>
              </a:ext>
            </a:extLst>
          </p:cNvPr>
          <p:cNvSpPr>
            <a:spLocks noGrp="1"/>
          </p:cNvSpPr>
          <p:nvPr>
            <p:ph type="title"/>
          </p:nvPr>
        </p:nvSpPr>
        <p:spPr/>
        <p:txBody>
          <a:bodyPr/>
          <a:lstStyle/>
          <a:p>
            <a:r>
              <a:rPr lang="zh-CN" altLang="en-US" dirty="0"/>
              <a:t>如何在</a:t>
            </a:r>
            <a:r>
              <a:rPr lang="en-US" altLang="zh-CN" dirty="0"/>
              <a:t>CPU</a:t>
            </a:r>
            <a:r>
              <a:rPr lang="zh-CN" altLang="en-US" dirty="0"/>
              <a:t>上高效地计算一个矩阵乘法？</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FF103F5-3585-4E79-943B-C1329977D512}"/>
                  </a:ext>
                </a:extLst>
              </p:cNvPr>
              <p:cNvSpPr>
                <a:spLocks noGrp="1"/>
              </p:cNvSpPr>
              <p:nvPr>
                <p:ph type="body" sz="quarter" idx="10"/>
              </p:nvPr>
            </p:nvSpPr>
            <p:spPr>
              <a:xfrm>
                <a:off x="863333" y="1423828"/>
                <a:ext cx="11018520" cy="1035412"/>
              </a:xfrm>
            </p:spPr>
            <p:txBody>
              <a:bodyPr/>
              <a:lstStyle/>
              <a:p>
                <a14:m>
                  <m:oMath xmlns:m="http://schemas.openxmlformats.org/officeDocument/2006/math">
                    <m:r>
                      <a:rPr lang="en-US" b="0" i="1" smtClean="0">
                        <a:latin typeface="Cambria Math" panose="02040503050406030204" pitchFamily="18" charset="0"/>
                      </a:rPr>
                      <m:t>𝐶</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𝑘</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e>
                    </m:d>
                  </m:oMath>
                </a14:m>
                <a:endParaRPr lang="en-US" b="0" dirty="0">
                  <a:ea typeface="Cambria Math" panose="02040503050406030204" pitchFamily="18" charset="0"/>
                </a:endParaRPr>
              </a:p>
              <a:p>
                <a14:m>
                  <m:oMath xmlns:m="http://schemas.openxmlformats.org/officeDocument/2006/math">
                    <m:r>
                      <a:rPr lang="en-US" i="1" smtClean="0">
                        <a:latin typeface="Cambria Math" panose="02040503050406030204" pitchFamily="18" charset="0"/>
                      </a:rPr>
                      <m:t>𝐶</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𝑗</m:t>
                        </m:r>
                      </m:e>
                    </m:d>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𝑝</m:t>
                        </m:r>
                        <m:r>
                          <a:rPr lang="en-US" b="0" i="1" smtClean="0">
                            <a:latin typeface="Cambria Math" panose="02040503050406030204" pitchFamily="18" charset="0"/>
                          </a:rPr>
                          <m:t>=0</m:t>
                        </m:r>
                      </m:sub>
                      <m:sup>
                        <m:r>
                          <a:rPr lang="en-US" b="0" i="1" smtClean="0">
                            <a:latin typeface="Cambria Math" panose="02040503050406030204" pitchFamily="18" charset="0"/>
                          </a:rPr>
                          <m:t>𝑘</m:t>
                        </m:r>
                      </m:sup>
                      <m:e>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 </m:t>
                            </m:r>
                            <m:r>
                              <a:rPr lang="en-US" b="0" i="1" smtClean="0">
                                <a:latin typeface="Cambria Math" panose="02040503050406030204" pitchFamily="18" charset="0"/>
                              </a:rPr>
                              <m:t>𝑝</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e>
                        </m:d>
                      </m:e>
                    </m:nary>
                  </m:oMath>
                </a14:m>
                <a:endParaRPr lang="en-US" dirty="0"/>
              </a:p>
            </p:txBody>
          </p:sp>
        </mc:Choice>
        <mc:Fallback xmlns="">
          <p:sp>
            <p:nvSpPr>
              <p:cNvPr id="3" name="Text Placeholder 2">
                <a:extLst>
                  <a:ext uri="{FF2B5EF4-FFF2-40B4-BE49-F238E27FC236}">
                    <a16:creationId xmlns:a16="http://schemas.microsoft.com/office/drawing/2014/main" id="{AFF103F5-3585-4E79-943B-C1329977D512}"/>
                  </a:ext>
                </a:extLst>
              </p:cNvPr>
              <p:cNvSpPr>
                <a:spLocks noGrp="1" noRot="1" noChangeAspect="1" noMove="1" noResize="1" noEditPoints="1" noAdjustHandles="1" noChangeArrowheads="1" noChangeShapeType="1" noTextEdit="1"/>
              </p:cNvSpPr>
              <p:nvPr>
                <p:ph type="body" sz="quarter" idx="10"/>
              </p:nvPr>
            </p:nvSpPr>
            <p:spPr>
              <a:xfrm>
                <a:off x="863333" y="1423828"/>
                <a:ext cx="11018520" cy="1035412"/>
              </a:xfrm>
              <a:blipFill>
                <a:blip r:embed="rId2"/>
                <a:stretch>
                  <a:fillRect/>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47DD1885-2483-494C-9301-6EB0D0A4F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1" y="2688608"/>
            <a:ext cx="8528953" cy="3298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1467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1940-82DE-40E5-AFB1-13B4B1754B3C}"/>
              </a:ext>
            </a:extLst>
          </p:cNvPr>
          <p:cNvSpPr>
            <a:spLocks noGrp="1"/>
          </p:cNvSpPr>
          <p:nvPr>
            <p:ph type="title"/>
          </p:nvPr>
        </p:nvSpPr>
        <p:spPr/>
        <p:txBody>
          <a:bodyPr/>
          <a:lstStyle/>
          <a:p>
            <a:r>
              <a:rPr lang="zh-CN" altLang="en-US" dirty="0"/>
              <a:t>直观简洁的实现方法</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FF103F5-3585-4E79-943B-C1329977D512}"/>
                  </a:ext>
                </a:extLst>
              </p:cNvPr>
              <p:cNvSpPr>
                <a:spLocks noGrp="1"/>
              </p:cNvSpPr>
              <p:nvPr>
                <p:ph type="body" sz="quarter" idx="10"/>
              </p:nvPr>
            </p:nvSpPr>
            <p:spPr>
              <a:xfrm>
                <a:off x="863333" y="1423828"/>
                <a:ext cx="11018520" cy="1014637"/>
              </a:xfrm>
            </p:spPr>
            <p:txBody>
              <a:bodyPr/>
              <a:lstStyle/>
              <a:p>
                <a14:m>
                  <m:oMath xmlns:m="http://schemas.openxmlformats.org/officeDocument/2006/math">
                    <m:r>
                      <a:rPr lang="en-US" i="1" smtClean="0">
                        <a:latin typeface="Cambria Math" panose="02040503050406030204" pitchFamily="18" charset="0"/>
                      </a:rPr>
                      <m:t>𝐶</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𝑗</m:t>
                        </m:r>
                      </m:e>
                    </m:d>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𝑝</m:t>
                        </m:r>
                        <m:r>
                          <a:rPr lang="en-US" b="0" i="1" smtClean="0">
                            <a:latin typeface="Cambria Math" panose="02040503050406030204" pitchFamily="18" charset="0"/>
                          </a:rPr>
                          <m:t>=0</m:t>
                        </m:r>
                      </m:sub>
                      <m:sup>
                        <m:r>
                          <a:rPr lang="en-US" b="0" i="1" smtClean="0">
                            <a:latin typeface="Cambria Math" panose="02040503050406030204" pitchFamily="18" charset="0"/>
                          </a:rPr>
                          <m:t>𝑘</m:t>
                        </m:r>
                      </m:sup>
                      <m:e>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 </m:t>
                            </m:r>
                            <m:r>
                              <a:rPr lang="en-US" b="0" i="1" smtClean="0">
                                <a:latin typeface="Cambria Math" panose="02040503050406030204" pitchFamily="18" charset="0"/>
                              </a:rPr>
                              <m:t>𝑝</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e>
                        </m:d>
                      </m:e>
                    </m:nary>
                  </m:oMath>
                </a14:m>
                <a:endParaRPr lang="en-US" b="0" dirty="0">
                  <a:ea typeface="Cambria Math" panose="02040503050406030204" pitchFamily="18" charset="0"/>
                </a:endParaRPr>
              </a:p>
              <a:p>
                <a:r>
                  <a:rPr lang="zh-CN" altLang="en-US" dirty="0"/>
                  <a:t>问题：这样的实现有什么缺点吗？</a:t>
                </a:r>
                <a:endParaRPr lang="en-US" dirty="0"/>
              </a:p>
            </p:txBody>
          </p:sp>
        </mc:Choice>
        <mc:Fallback xmlns="">
          <p:sp>
            <p:nvSpPr>
              <p:cNvPr id="3" name="Text Placeholder 2">
                <a:extLst>
                  <a:ext uri="{FF2B5EF4-FFF2-40B4-BE49-F238E27FC236}">
                    <a16:creationId xmlns:a16="http://schemas.microsoft.com/office/drawing/2014/main" id="{AFF103F5-3585-4E79-943B-C1329977D512}"/>
                  </a:ext>
                </a:extLst>
              </p:cNvPr>
              <p:cNvSpPr>
                <a:spLocks noGrp="1" noRot="1" noChangeAspect="1" noMove="1" noResize="1" noEditPoints="1" noAdjustHandles="1" noChangeArrowheads="1" noChangeShapeType="1" noTextEdit="1"/>
              </p:cNvSpPr>
              <p:nvPr>
                <p:ph type="body" sz="quarter" idx="10"/>
              </p:nvPr>
            </p:nvSpPr>
            <p:spPr>
              <a:xfrm>
                <a:off x="863333" y="1423828"/>
                <a:ext cx="11018520" cy="1014637"/>
              </a:xfrm>
              <a:blipFill>
                <a:blip r:embed="rId2"/>
                <a:stretch>
                  <a:fillRect/>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47DD1885-2483-494C-9301-6EB0D0A4F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80" y="3429000"/>
            <a:ext cx="4555429" cy="17616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302A62-63CF-48AF-A691-54C59FEE3DE1}"/>
              </a:ext>
            </a:extLst>
          </p:cNvPr>
          <p:cNvSpPr txBox="1"/>
          <p:nvPr/>
        </p:nvSpPr>
        <p:spPr>
          <a:xfrm>
            <a:off x="6096000" y="2999173"/>
            <a:ext cx="5947141" cy="2862322"/>
          </a:xfrm>
          <a:prstGeom prst="rect">
            <a:avLst/>
          </a:prstGeom>
          <a:noFill/>
        </p:spPr>
        <p:txBody>
          <a:bodyPr wrap="none" lIns="0" tIns="0" rIns="0" bIns="0" rtlCol="0">
            <a:spAutoFit/>
          </a:bodyPr>
          <a:lstStyle/>
          <a:p>
            <a:pPr algn="l"/>
            <a:endParaRPr lang="en-US" sz="1800" dirty="0">
              <a:gradFill>
                <a:gsLst>
                  <a:gs pos="2917">
                    <a:schemeClr val="tx1"/>
                  </a:gs>
                  <a:gs pos="30000">
                    <a:schemeClr val="tx1"/>
                  </a:gs>
                </a:gsLst>
                <a:lin ang="5400000" scaled="0"/>
              </a:gradFill>
            </a:endParaRPr>
          </a:p>
          <a:p>
            <a:r>
              <a:rPr lang="en-US" sz="2400" dirty="0">
                <a:solidFill>
                  <a:srgbClr val="FF0000"/>
                </a:solidFill>
                <a:latin typeface="Consolas" panose="020B0609020204030204" pitchFamily="49" charset="0"/>
              </a:rPr>
              <a:t>for</a:t>
            </a:r>
            <a:r>
              <a:rPr lang="en-US" sz="2400" dirty="0">
                <a:gradFill>
                  <a:gsLst>
                    <a:gs pos="2917">
                      <a:schemeClr val="tx1"/>
                    </a:gs>
                    <a:gs pos="30000">
                      <a:schemeClr val="tx1"/>
                    </a:gs>
                  </a:gsLst>
                  <a:lin ang="5400000" scaled="0"/>
                </a:gradFill>
                <a:latin typeface="Consolas" panose="020B0609020204030204" pitchFamily="49" charset="0"/>
              </a:rPr>
              <a:t> (int </a:t>
            </a:r>
            <a:r>
              <a:rPr lang="en-US" sz="2400" dirty="0" err="1">
                <a:gradFill>
                  <a:gsLst>
                    <a:gs pos="2917">
                      <a:schemeClr val="tx1"/>
                    </a:gs>
                    <a:gs pos="30000">
                      <a:schemeClr val="tx1"/>
                    </a:gs>
                  </a:gsLst>
                  <a:lin ang="5400000" scaled="0"/>
                </a:gradFill>
                <a:latin typeface="Consolas" panose="020B0609020204030204" pitchFamily="49" charset="0"/>
              </a:rPr>
              <a:t>i</a:t>
            </a:r>
            <a:r>
              <a:rPr lang="en-US" sz="2400" dirty="0">
                <a:gradFill>
                  <a:gsLst>
                    <a:gs pos="2917">
                      <a:schemeClr val="tx1"/>
                    </a:gs>
                    <a:gs pos="30000">
                      <a:schemeClr val="tx1"/>
                    </a:gs>
                  </a:gsLst>
                  <a:lin ang="5400000" scaled="0"/>
                </a:gradFill>
                <a:latin typeface="Consolas" panose="020B0609020204030204" pitchFamily="49" charset="0"/>
              </a:rPr>
              <a:t> = 0; </a:t>
            </a:r>
            <a:r>
              <a:rPr lang="en-US" sz="2400" dirty="0" err="1">
                <a:gradFill>
                  <a:gsLst>
                    <a:gs pos="2917">
                      <a:schemeClr val="tx1"/>
                    </a:gs>
                    <a:gs pos="30000">
                      <a:schemeClr val="tx1"/>
                    </a:gs>
                  </a:gsLst>
                  <a:lin ang="5400000" scaled="0"/>
                </a:gradFill>
                <a:latin typeface="Consolas" panose="020B0609020204030204" pitchFamily="49" charset="0"/>
              </a:rPr>
              <a:t>i</a:t>
            </a:r>
            <a:r>
              <a:rPr lang="en-US" sz="2400" dirty="0">
                <a:gradFill>
                  <a:gsLst>
                    <a:gs pos="2917">
                      <a:schemeClr val="tx1"/>
                    </a:gs>
                    <a:gs pos="30000">
                      <a:schemeClr val="tx1"/>
                    </a:gs>
                  </a:gsLst>
                  <a:lin ang="5400000" scaled="0"/>
                </a:gradFill>
                <a:latin typeface="Consolas" panose="020B0609020204030204" pitchFamily="49" charset="0"/>
              </a:rPr>
              <a:t> &lt; m; </a:t>
            </a:r>
            <a:r>
              <a:rPr lang="en-US" sz="2400" dirty="0" err="1">
                <a:gradFill>
                  <a:gsLst>
                    <a:gs pos="2917">
                      <a:schemeClr val="tx1"/>
                    </a:gs>
                    <a:gs pos="30000">
                      <a:schemeClr val="tx1"/>
                    </a:gs>
                  </a:gsLst>
                  <a:lin ang="5400000" scaled="0"/>
                </a:gradFill>
                <a:latin typeface="Consolas" panose="020B0609020204030204" pitchFamily="49" charset="0"/>
              </a:rPr>
              <a:t>i</a:t>
            </a:r>
            <a:r>
              <a:rPr lang="en-US" sz="2400" dirty="0">
                <a:gradFill>
                  <a:gsLst>
                    <a:gs pos="2917">
                      <a:schemeClr val="tx1"/>
                    </a:gs>
                    <a:gs pos="30000">
                      <a:schemeClr val="tx1"/>
                    </a:gs>
                  </a:gsLst>
                  <a:lin ang="5400000" scaled="0"/>
                </a:gradFill>
                <a:latin typeface="Consolas" panose="020B0609020204030204" pitchFamily="49" charset="0"/>
              </a:rPr>
              <a:t>++) {</a:t>
            </a:r>
          </a:p>
          <a:p>
            <a:r>
              <a:rPr lang="en-US" sz="2400" dirty="0">
                <a:gradFill>
                  <a:gsLst>
                    <a:gs pos="2917">
                      <a:schemeClr val="tx1"/>
                    </a:gs>
                    <a:gs pos="30000">
                      <a:schemeClr val="tx1"/>
                    </a:gs>
                  </a:gsLst>
                  <a:lin ang="5400000" scaled="0"/>
                </a:gradFill>
                <a:latin typeface="Consolas" panose="020B0609020204030204" pitchFamily="49" charset="0"/>
              </a:rPr>
              <a:t>  </a:t>
            </a:r>
            <a:r>
              <a:rPr lang="en-US" sz="2400" dirty="0">
                <a:solidFill>
                  <a:srgbClr val="FF0000"/>
                </a:solidFill>
                <a:latin typeface="Consolas" panose="020B0609020204030204" pitchFamily="49" charset="0"/>
              </a:rPr>
              <a:t>for</a:t>
            </a:r>
            <a:r>
              <a:rPr lang="en-US" sz="2400" dirty="0">
                <a:gradFill>
                  <a:gsLst>
                    <a:gs pos="2917">
                      <a:schemeClr val="tx1"/>
                    </a:gs>
                    <a:gs pos="30000">
                      <a:schemeClr val="tx1"/>
                    </a:gs>
                  </a:gsLst>
                  <a:lin ang="5400000" scaled="0"/>
                </a:gradFill>
                <a:latin typeface="Consolas" panose="020B0609020204030204" pitchFamily="49" charset="0"/>
              </a:rPr>
              <a:t> (int j = 0; j &lt; n; </a:t>
            </a:r>
            <a:r>
              <a:rPr lang="en-US" sz="2400" dirty="0" err="1">
                <a:gradFill>
                  <a:gsLst>
                    <a:gs pos="2917">
                      <a:schemeClr val="tx1"/>
                    </a:gs>
                    <a:gs pos="30000">
                      <a:schemeClr val="tx1"/>
                    </a:gs>
                  </a:gsLst>
                  <a:lin ang="5400000" scaled="0"/>
                </a:gradFill>
                <a:latin typeface="Consolas" panose="020B0609020204030204" pitchFamily="49" charset="0"/>
              </a:rPr>
              <a:t>j++</a:t>
            </a:r>
            <a:r>
              <a:rPr lang="en-US" sz="2400" dirty="0">
                <a:gradFill>
                  <a:gsLst>
                    <a:gs pos="2917">
                      <a:schemeClr val="tx1"/>
                    </a:gs>
                    <a:gs pos="30000">
                      <a:schemeClr val="tx1"/>
                    </a:gs>
                  </a:gsLst>
                  <a:lin ang="5400000" scaled="0"/>
                </a:gradFill>
                <a:latin typeface="Consolas" panose="020B0609020204030204" pitchFamily="49" charset="0"/>
              </a:rPr>
              <a:t>) {</a:t>
            </a:r>
          </a:p>
          <a:p>
            <a:r>
              <a:rPr lang="en-US" sz="2400" dirty="0">
                <a:gradFill>
                  <a:gsLst>
                    <a:gs pos="2917">
                      <a:schemeClr val="tx1"/>
                    </a:gs>
                    <a:gs pos="30000">
                      <a:schemeClr val="tx1"/>
                    </a:gs>
                  </a:gsLst>
                  <a:lin ang="5400000" scaled="0"/>
                </a:gradFill>
                <a:latin typeface="Consolas" panose="020B0609020204030204" pitchFamily="49" charset="0"/>
              </a:rPr>
              <a:t>    </a:t>
            </a:r>
            <a:r>
              <a:rPr lang="en-US" sz="2400" dirty="0">
                <a:solidFill>
                  <a:srgbClr val="FF0000"/>
                </a:solidFill>
                <a:latin typeface="Consolas" panose="020B0609020204030204" pitchFamily="49" charset="0"/>
              </a:rPr>
              <a:t>for</a:t>
            </a:r>
            <a:r>
              <a:rPr lang="en-US" sz="2400" dirty="0">
                <a:gradFill>
                  <a:gsLst>
                    <a:gs pos="2917">
                      <a:schemeClr val="tx1"/>
                    </a:gs>
                    <a:gs pos="30000">
                      <a:schemeClr val="tx1"/>
                    </a:gs>
                  </a:gsLst>
                  <a:lin ang="5400000" scaled="0"/>
                </a:gradFill>
                <a:latin typeface="Consolas" panose="020B0609020204030204" pitchFamily="49" charset="0"/>
              </a:rPr>
              <a:t> (int p = 0; p &lt; k; p++) {</a:t>
            </a:r>
          </a:p>
          <a:p>
            <a:r>
              <a:rPr lang="en-US" sz="2400" dirty="0">
                <a:gradFill>
                  <a:gsLst>
                    <a:gs pos="2917">
                      <a:schemeClr val="tx1"/>
                    </a:gs>
                    <a:gs pos="30000">
                      <a:schemeClr val="tx1"/>
                    </a:gs>
                  </a:gsLst>
                  <a:lin ang="5400000" scaled="0"/>
                </a:gradFill>
                <a:latin typeface="Consolas" panose="020B0609020204030204" pitchFamily="49" charset="0"/>
              </a:rPr>
              <a:t>      C(</a:t>
            </a:r>
            <a:r>
              <a:rPr lang="en-US" sz="2400" dirty="0" err="1">
                <a:gradFill>
                  <a:gsLst>
                    <a:gs pos="2917">
                      <a:schemeClr val="tx1"/>
                    </a:gs>
                    <a:gs pos="30000">
                      <a:schemeClr val="tx1"/>
                    </a:gs>
                  </a:gsLst>
                  <a:lin ang="5400000" scaled="0"/>
                </a:gradFill>
                <a:latin typeface="Consolas" panose="020B0609020204030204" pitchFamily="49" charset="0"/>
              </a:rPr>
              <a:t>i</a:t>
            </a:r>
            <a:r>
              <a:rPr lang="en-US" sz="2400" dirty="0">
                <a:gradFill>
                  <a:gsLst>
                    <a:gs pos="2917">
                      <a:schemeClr val="tx1"/>
                    </a:gs>
                    <a:gs pos="30000">
                      <a:schemeClr val="tx1"/>
                    </a:gs>
                  </a:gsLst>
                  <a:lin ang="5400000" scaled="0"/>
                </a:gradFill>
                <a:latin typeface="Consolas" panose="020B0609020204030204" pitchFamily="49" charset="0"/>
              </a:rPr>
              <a:t>, j) += A(</a:t>
            </a:r>
            <a:r>
              <a:rPr lang="en-US" sz="2400" dirty="0" err="1">
                <a:gradFill>
                  <a:gsLst>
                    <a:gs pos="2917">
                      <a:schemeClr val="tx1"/>
                    </a:gs>
                    <a:gs pos="30000">
                      <a:schemeClr val="tx1"/>
                    </a:gs>
                  </a:gsLst>
                  <a:lin ang="5400000" scaled="0"/>
                </a:gradFill>
                <a:latin typeface="Consolas" panose="020B0609020204030204" pitchFamily="49" charset="0"/>
              </a:rPr>
              <a:t>i</a:t>
            </a:r>
            <a:r>
              <a:rPr lang="en-US" sz="2400" dirty="0">
                <a:gradFill>
                  <a:gsLst>
                    <a:gs pos="2917">
                      <a:schemeClr val="tx1"/>
                    </a:gs>
                    <a:gs pos="30000">
                      <a:schemeClr val="tx1"/>
                    </a:gs>
                  </a:gsLst>
                  <a:lin ang="5400000" scaled="0"/>
                </a:gradFill>
                <a:latin typeface="Consolas" panose="020B0609020204030204" pitchFamily="49" charset="0"/>
              </a:rPr>
              <a:t>, p) * B(p, j);</a:t>
            </a:r>
          </a:p>
          <a:p>
            <a:r>
              <a:rPr lang="en-US" sz="2400" dirty="0">
                <a:gradFill>
                  <a:gsLst>
                    <a:gs pos="2917">
                      <a:schemeClr val="tx1"/>
                    </a:gs>
                    <a:gs pos="30000">
                      <a:schemeClr val="tx1"/>
                    </a:gs>
                  </a:gsLst>
                  <a:lin ang="5400000" scaled="0"/>
                </a:gradFill>
                <a:latin typeface="Consolas" panose="020B0609020204030204" pitchFamily="49" charset="0"/>
              </a:rPr>
              <a:t>    }</a:t>
            </a:r>
          </a:p>
          <a:p>
            <a:r>
              <a:rPr lang="en-US" sz="2400" dirty="0">
                <a:gradFill>
                  <a:gsLst>
                    <a:gs pos="2917">
                      <a:schemeClr val="tx1"/>
                    </a:gs>
                    <a:gs pos="30000">
                      <a:schemeClr val="tx1"/>
                    </a:gs>
                  </a:gsLst>
                  <a:lin ang="5400000" scaled="0"/>
                </a:gradFill>
                <a:latin typeface="Consolas" panose="020B0609020204030204" pitchFamily="49" charset="0"/>
              </a:rPr>
              <a:t>  }</a:t>
            </a:r>
          </a:p>
          <a:p>
            <a:r>
              <a:rPr lang="en-US" sz="2400" dirty="0">
                <a:gradFill>
                  <a:gsLst>
                    <a:gs pos="2917">
                      <a:schemeClr val="tx1"/>
                    </a:gs>
                    <a:gs pos="30000">
                      <a:schemeClr val="tx1"/>
                    </a:gs>
                  </a:gsLst>
                  <a:lin ang="5400000" scaled="0"/>
                </a:gradFill>
                <a:latin typeface="Consolas" panose="020B0609020204030204" pitchFamily="49" charset="0"/>
              </a:rPr>
              <a:t>}</a:t>
            </a:r>
          </a:p>
        </p:txBody>
      </p:sp>
    </p:spTree>
    <p:extLst>
      <p:ext uri="{BB962C8B-B14F-4D97-AF65-F5344CB8AC3E}">
        <p14:creationId xmlns:p14="http://schemas.microsoft.com/office/powerpoint/2010/main" val="8759541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 name="Rectangle 12287">
            <a:extLst>
              <a:ext uri="{FF2B5EF4-FFF2-40B4-BE49-F238E27FC236}">
                <a16:creationId xmlns:a16="http://schemas.microsoft.com/office/drawing/2014/main" id="{2F5B2452-1C7A-4F5E-8A9D-4EA75BC4E9DE}"/>
              </a:ext>
            </a:extLst>
          </p:cNvPr>
          <p:cNvSpPr/>
          <p:nvPr/>
        </p:nvSpPr>
        <p:spPr bwMode="auto">
          <a:xfrm>
            <a:off x="380268" y="3816450"/>
            <a:ext cx="7749895" cy="2584350"/>
          </a:xfrm>
          <a:prstGeom prst="rect">
            <a:avLst/>
          </a:prstGeom>
          <a:solidFill>
            <a:srgbClr val="FFE1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E05F774-5E54-44FA-A68A-F17C77656E61}"/>
              </a:ext>
            </a:extLst>
          </p:cNvPr>
          <p:cNvSpPr>
            <a:spLocks noGrp="1"/>
          </p:cNvSpPr>
          <p:nvPr>
            <p:ph type="title"/>
          </p:nvPr>
        </p:nvSpPr>
        <p:spPr/>
        <p:txBody>
          <a:bodyPr/>
          <a:lstStyle/>
          <a:p>
            <a:r>
              <a:rPr lang="zh-CN" altLang="en-US" dirty="0"/>
              <a:t>性能分析 </a:t>
            </a:r>
            <a:r>
              <a:rPr lang="en-US" altLang="zh-CN" dirty="0"/>
              <a:t>(</a:t>
            </a:r>
            <a:r>
              <a:rPr lang="zh-CN" altLang="en-US" dirty="0"/>
              <a:t>矩阵</a:t>
            </a:r>
            <a:r>
              <a:rPr lang="en-US" altLang="zh-CN" dirty="0"/>
              <a:t>A)</a:t>
            </a:r>
            <a:endParaRPr lang="en-US" dirty="0"/>
          </a:p>
        </p:txBody>
      </p:sp>
      <p:pic>
        <p:nvPicPr>
          <p:cNvPr id="4" name="Picture 2">
            <a:extLst>
              <a:ext uri="{FF2B5EF4-FFF2-40B4-BE49-F238E27FC236}">
                <a16:creationId xmlns:a16="http://schemas.microsoft.com/office/drawing/2014/main" id="{6A735AC5-7F4C-46EA-87EF-7A97325854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03"/>
          <a:stretch/>
        </p:blipFill>
        <p:spPr bwMode="auto">
          <a:xfrm>
            <a:off x="584200" y="3955983"/>
            <a:ext cx="7325254" cy="23058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series of rectangles of increasing proportions representing increasing memory from on-CPU registers and L1 cache through L2, L3, and main memory.">
            <a:extLst>
              <a:ext uri="{FF2B5EF4-FFF2-40B4-BE49-F238E27FC236}">
                <a16:creationId xmlns:a16="http://schemas.microsoft.com/office/drawing/2014/main" id="{59867227-7F9A-4F74-BC3F-255EDDAA6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872" y="1759872"/>
            <a:ext cx="3754499" cy="39678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CB8453E-399F-4634-84F4-A636B9530D42}"/>
              </a:ext>
            </a:extLst>
          </p:cNvPr>
          <p:cNvCxnSpPr>
            <a:cxnSpLocks/>
          </p:cNvCxnSpPr>
          <p:nvPr/>
        </p:nvCxnSpPr>
        <p:spPr>
          <a:xfrm>
            <a:off x="8130163" y="3816450"/>
            <a:ext cx="571075" cy="86142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79547A-824E-477B-98D7-CC8AF673B8C9}"/>
              </a:ext>
            </a:extLst>
          </p:cNvPr>
          <p:cNvCxnSpPr>
            <a:cxnSpLocks/>
          </p:cNvCxnSpPr>
          <p:nvPr/>
        </p:nvCxnSpPr>
        <p:spPr>
          <a:xfrm flipV="1">
            <a:off x="8130163" y="5621155"/>
            <a:ext cx="474822" cy="77964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C6807E-ADBE-4952-BF53-BBAFBDA078C9}"/>
              </a:ext>
            </a:extLst>
          </p:cNvPr>
          <p:cNvSpPr/>
          <p:nvPr/>
        </p:nvSpPr>
        <p:spPr bwMode="auto">
          <a:xfrm>
            <a:off x="549801" y="4260215"/>
            <a:ext cx="2358500" cy="290620"/>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4E0DB311-072E-4549-AD97-05A7C2DAA8E3}"/>
              </a:ext>
            </a:extLst>
          </p:cNvPr>
          <p:cNvSpPr/>
          <p:nvPr/>
        </p:nvSpPr>
        <p:spPr bwMode="auto">
          <a:xfrm>
            <a:off x="422839" y="2410250"/>
            <a:ext cx="2806947" cy="9846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3A213EE7-0A8C-4E10-97F9-FBEEFCDCC071}"/>
              </a:ext>
            </a:extLst>
          </p:cNvPr>
          <p:cNvSpPr txBox="1"/>
          <p:nvPr/>
        </p:nvSpPr>
        <p:spPr>
          <a:xfrm>
            <a:off x="1240121" y="2006496"/>
            <a:ext cx="9762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L1 cache</a:t>
            </a:r>
          </a:p>
        </p:txBody>
      </p:sp>
      <p:grpSp>
        <p:nvGrpSpPr>
          <p:cNvPr id="3" name="Group 2">
            <a:extLst>
              <a:ext uri="{FF2B5EF4-FFF2-40B4-BE49-F238E27FC236}">
                <a16:creationId xmlns:a16="http://schemas.microsoft.com/office/drawing/2014/main" id="{F3AD4D14-67FF-4590-AB0A-3BFD2879E36B}"/>
              </a:ext>
            </a:extLst>
          </p:cNvPr>
          <p:cNvGrpSpPr/>
          <p:nvPr/>
        </p:nvGrpSpPr>
        <p:grpSpPr>
          <a:xfrm>
            <a:off x="478930" y="2701722"/>
            <a:ext cx="2694764" cy="1040038"/>
            <a:chOff x="478930" y="2701722"/>
            <a:chExt cx="2694764" cy="1040038"/>
          </a:xfrm>
        </p:grpSpPr>
        <p:pic>
          <p:nvPicPr>
            <p:cNvPr id="29" name="Picture 28">
              <a:extLst>
                <a:ext uri="{FF2B5EF4-FFF2-40B4-BE49-F238E27FC236}">
                  <a16:creationId xmlns:a16="http://schemas.microsoft.com/office/drawing/2014/main" id="{9CE75950-0B5B-46AB-9FF5-4F08612044F5}"/>
                </a:ext>
              </a:extLst>
            </p:cNvPr>
            <p:cNvPicPr>
              <a:picLocks noChangeAspect="1"/>
            </p:cNvPicPr>
            <p:nvPr/>
          </p:nvPicPr>
          <p:blipFill rotWithShape="1">
            <a:blip r:embed="rId4"/>
            <a:srcRect l="975" t="6363" r="1805" b="7710"/>
            <a:stretch/>
          </p:blipFill>
          <p:spPr>
            <a:xfrm>
              <a:off x="478930" y="2701722"/>
              <a:ext cx="2694764" cy="368300"/>
            </a:xfrm>
            <a:prstGeom prst="rect">
              <a:avLst/>
            </a:prstGeom>
          </p:spPr>
        </p:pic>
        <p:sp>
          <p:nvSpPr>
            <p:cNvPr id="31" name="Arrow: Up 30">
              <a:extLst>
                <a:ext uri="{FF2B5EF4-FFF2-40B4-BE49-F238E27FC236}">
                  <a16:creationId xmlns:a16="http://schemas.microsoft.com/office/drawing/2014/main" id="{EE5DA14D-4BF0-467F-A8B8-B7D77ECE9A11}"/>
                </a:ext>
              </a:extLst>
            </p:cNvPr>
            <p:cNvSpPr/>
            <p:nvPr/>
          </p:nvSpPr>
          <p:spPr bwMode="auto">
            <a:xfrm>
              <a:off x="1586293" y="3504693"/>
              <a:ext cx="240019" cy="23706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289" name="TextBox 12288">
            <a:extLst>
              <a:ext uri="{FF2B5EF4-FFF2-40B4-BE49-F238E27FC236}">
                <a16:creationId xmlns:a16="http://schemas.microsoft.com/office/drawing/2014/main" id="{DD47C7F8-3B3E-439A-954F-AA1B06CEA83B}"/>
              </a:ext>
            </a:extLst>
          </p:cNvPr>
          <p:cNvSpPr txBox="1"/>
          <p:nvPr/>
        </p:nvSpPr>
        <p:spPr>
          <a:xfrm>
            <a:off x="1630338" y="6400800"/>
            <a:ext cx="18114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A</a:t>
            </a:r>
          </a:p>
        </p:txBody>
      </p:sp>
      <p:sp>
        <p:nvSpPr>
          <p:cNvPr id="36" name="TextBox 35">
            <a:extLst>
              <a:ext uri="{FF2B5EF4-FFF2-40B4-BE49-F238E27FC236}">
                <a16:creationId xmlns:a16="http://schemas.microsoft.com/office/drawing/2014/main" id="{F8CF2D95-1686-404B-832A-EBA69A45E953}"/>
              </a:ext>
            </a:extLst>
          </p:cNvPr>
          <p:cNvSpPr txBox="1"/>
          <p:nvPr/>
        </p:nvSpPr>
        <p:spPr>
          <a:xfrm>
            <a:off x="4134430" y="6400800"/>
            <a:ext cx="16511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B</a:t>
            </a:r>
          </a:p>
        </p:txBody>
      </p:sp>
      <p:sp>
        <p:nvSpPr>
          <p:cNvPr id="37" name="TextBox 36">
            <a:extLst>
              <a:ext uri="{FF2B5EF4-FFF2-40B4-BE49-F238E27FC236}">
                <a16:creationId xmlns:a16="http://schemas.microsoft.com/office/drawing/2014/main" id="{F4D3988C-E1E1-4202-A545-43DB73F35F52}"/>
              </a:ext>
            </a:extLst>
          </p:cNvPr>
          <p:cNvSpPr txBox="1"/>
          <p:nvPr/>
        </p:nvSpPr>
        <p:spPr>
          <a:xfrm>
            <a:off x="6681276" y="6400800"/>
            <a:ext cx="16030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a:t>
            </a:r>
          </a:p>
        </p:txBody>
      </p:sp>
      <p:sp>
        <p:nvSpPr>
          <p:cNvPr id="40" name="TextBox 39">
            <a:extLst>
              <a:ext uri="{FF2B5EF4-FFF2-40B4-BE49-F238E27FC236}">
                <a16:creationId xmlns:a16="http://schemas.microsoft.com/office/drawing/2014/main" id="{F0E5EFFD-3B17-402A-A6D6-1E48684FE5ED}"/>
              </a:ext>
            </a:extLst>
          </p:cNvPr>
          <p:cNvSpPr txBox="1"/>
          <p:nvPr/>
        </p:nvSpPr>
        <p:spPr>
          <a:xfrm>
            <a:off x="3347519" y="2731983"/>
            <a:ext cx="112370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cache line</a:t>
            </a:r>
          </a:p>
        </p:txBody>
      </p:sp>
      <p:grpSp>
        <p:nvGrpSpPr>
          <p:cNvPr id="6" name="Group 5">
            <a:extLst>
              <a:ext uri="{FF2B5EF4-FFF2-40B4-BE49-F238E27FC236}">
                <a16:creationId xmlns:a16="http://schemas.microsoft.com/office/drawing/2014/main" id="{EB5983E3-7973-4F0E-99CF-273125C2DD51}"/>
              </a:ext>
            </a:extLst>
          </p:cNvPr>
          <p:cNvGrpSpPr/>
          <p:nvPr/>
        </p:nvGrpSpPr>
        <p:grpSpPr>
          <a:xfrm>
            <a:off x="549801" y="937877"/>
            <a:ext cx="4970466" cy="2141944"/>
            <a:chOff x="549801" y="937877"/>
            <a:chExt cx="4970466" cy="2141944"/>
          </a:xfrm>
        </p:grpSpPr>
        <p:sp>
          <p:nvSpPr>
            <p:cNvPr id="12298" name="Rectangle: Rounded Corners 12297">
              <a:extLst>
                <a:ext uri="{FF2B5EF4-FFF2-40B4-BE49-F238E27FC236}">
                  <a16:creationId xmlns:a16="http://schemas.microsoft.com/office/drawing/2014/main" id="{6F904E50-1AE6-4866-A5B3-5ABFB2DAE51D}"/>
                </a:ext>
              </a:extLst>
            </p:cNvPr>
            <p:cNvSpPr/>
            <p:nvPr/>
          </p:nvSpPr>
          <p:spPr bwMode="auto">
            <a:xfrm>
              <a:off x="549801" y="2711521"/>
              <a:ext cx="346172" cy="368300"/>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302" name="Straight Arrow Connector 12301">
              <a:extLst>
                <a:ext uri="{FF2B5EF4-FFF2-40B4-BE49-F238E27FC236}">
                  <a16:creationId xmlns:a16="http://schemas.microsoft.com/office/drawing/2014/main" id="{6A0A4DDF-A720-4DF3-BFFE-6CEF91495AD6}"/>
                </a:ext>
              </a:extLst>
            </p:cNvPr>
            <p:cNvCxnSpPr>
              <a:cxnSpLocks/>
            </p:cNvCxnSpPr>
            <p:nvPr/>
          </p:nvCxnSpPr>
          <p:spPr>
            <a:xfrm flipV="1">
              <a:off x="839755" y="1627055"/>
              <a:ext cx="3001374" cy="99373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304" name="Rectangle 12303">
              <a:extLst>
                <a:ext uri="{FF2B5EF4-FFF2-40B4-BE49-F238E27FC236}">
                  <a16:creationId xmlns:a16="http://schemas.microsoft.com/office/drawing/2014/main" id="{E548FE9C-C042-44FC-84F7-68E7C5E46394}"/>
                </a:ext>
              </a:extLst>
            </p:cNvPr>
            <p:cNvSpPr/>
            <p:nvPr/>
          </p:nvSpPr>
          <p:spPr bwMode="auto">
            <a:xfrm>
              <a:off x="3990976" y="1278467"/>
              <a:ext cx="1529291" cy="837660"/>
            </a:xfrm>
            <a:prstGeom prst="rect">
              <a:avLst/>
            </a:prstGeom>
            <a:solidFill>
              <a:srgbClr val="F8C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FCCE2FF3-067C-4A94-9E9A-8CC4A9E619E8}"/>
                </a:ext>
              </a:extLst>
            </p:cNvPr>
            <p:cNvSpPr txBox="1"/>
            <p:nvPr/>
          </p:nvSpPr>
          <p:spPr>
            <a:xfrm>
              <a:off x="4228889" y="937877"/>
              <a:ext cx="962956"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registers</a:t>
              </a:r>
              <a:endParaRPr lang="en-US" sz="2000" dirty="0">
                <a:gradFill>
                  <a:gsLst>
                    <a:gs pos="2917">
                      <a:schemeClr val="tx1"/>
                    </a:gs>
                    <a:gs pos="30000">
                      <a:schemeClr val="tx1"/>
                    </a:gs>
                  </a:gsLst>
                  <a:lin ang="5400000" scaled="0"/>
                </a:gradFill>
              </a:endParaRPr>
            </a:p>
          </p:txBody>
        </p:sp>
        <p:sp>
          <p:nvSpPr>
            <p:cNvPr id="53" name="Rectangle: Rounded Corners 52">
              <a:extLst>
                <a:ext uri="{FF2B5EF4-FFF2-40B4-BE49-F238E27FC236}">
                  <a16:creationId xmlns:a16="http://schemas.microsoft.com/office/drawing/2014/main" id="{0F9A2313-8DCB-4476-8CE2-DAD4E0D904E8}"/>
                </a:ext>
              </a:extLst>
            </p:cNvPr>
            <p:cNvSpPr/>
            <p:nvPr/>
          </p:nvSpPr>
          <p:spPr bwMode="auto">
            <a:xfrm>
              <a:off x="4379097" y="1456444"/>
              <a:ext cx="346172" cy="368300"/>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243051E1-2FC7-4B74-A097-7170694B284D}"/>
              </a:ext>
            </a:extLst>
          </p:cNvPr>
          <p:cNvGrpSpPr/>
          <p:nvPr/>
        </p:nvGrpSpPr>
        <p:grpSpPr>
          <a:xfrm>
            <a:off x="5520267" y="554455"/>
            <a:ext cx="2591584" cy="2832813"/>
            <a:chOff x="5520267" y="554455"/>
            <a:chExt cx="2591584" cy="2832813"/>
          </a:xfrm>
        </p:grpSpPr>
        <p:pic>
          <p:nvPicPr>
            <p:cNvPr id="26" name="Picture 25">
              <a:extLst>
                <a:ext uri="{FF2B5EF4-FFF2-40B4-BE49-F238E27FC236}">
                  <a16:creationId xmlns:a16="http://schemas.microsoft.com/office/drawing/2014/main" id="{9352AFEE-2A0A-4538-AF00-F02006D2D32E}"/>
                </a:ext>
              </a:extLst>
            </p:cNvPr>
            <p:cNvPicPr>
              <a:picLocks noChangeAspect="1"/>
            </p:cNvPicPr>
            <p:nvPr/>
          </p:nvPicPr>
          <p:blipFill rotWithShape="1">
            <a:blip r:embed="rId5"/>
            <a:srcRect t="12732" b="14305"/>
            <a:stretch/>
          </p:blipFill>
          <p:spPr>
            <a:xfrm>
              <a:off x="6560038" y="554455"/>
              <a:ext cx="1551813" cy="2832813"/>
            </a:xfrm>
            <a:prstGeom prst="rect">
              <a:avLst/>
            </a:prstGeom>
          </p:spPr>
        </p:pic>
        <p:cxnSp>
          <p:nvCxnSpPr>
            <p:cNvPr id="12307" name="Straight Arrow Connector 12306">
              <a:extLst>
                <a:ext uri="{FF2B5EF4-FFF2-40B4-BE49-F238E27FC236}">
                  <a16:creationId xmlns:a16="http://schemas.microsoft.com/office/drawing/2014/main" id="{76850CF3-3171-4BAA-892E-046F40CEA542}"/>
                </a:ext>
              </a:extLst>
            </p:cNvPr>
            <p:cNvCxnSpPr>
              <a:cxnSpLocks/>
              <a:stCxn id="12304" idx="3"/>
            </p:cNvCxnSpPr>
            <p:nvPr/>
          </p:nvCxnSpPr>
          <p:spPr>
            <a:xfrm>
              <a:off x="5520267" y="1697297"/>
              <a:ext cx="1161009" cy="290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6127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C7C2-348B-499D-8815-454EBC82A735}"/>
              </a:ext>
            </a:extLst>
          </p:cNvPr>
          <p:cNvSpPr>
            <a:spLocks noGrp="1"/>
          </p:cNvSpPr>
          <p:nvPr>
            <p:ph type="title"/>
          </p:nvPr>
        </p:nvSpPr>
        <p:spPr/>
        <p:txBody>
          <a:bodyPr/>
          <a:lstStyle/>
          <a:p>
            <a:r>
              <a:rPr lang="zh-CN" altLang="en-US" dirty="0"/>
              <a:t>主要内容</a:t>
            </a:r>
            <a:endParaRPr lang="en-US" dirty="0"/>
          </a:p>
        </p:txBody>
      </p:sp>
      <p:sp>
        <p:nvSpPr>
          <p:cNvPr id="4" name="Rectangle 3">
            <a:extLst>
              <a:ext uri="{FF2B5EF4-FFF2-40B4-BE49-F238E27FC236}">
                <a16:creationId xmlns:a16="http://schemas.microsoft.com/office/drawing/2014/main" id="{41E73EB9-62F3-4272-AD9B-0F1F4291F0BA}"/>
              </a:ext>
            </a:extLst>
          </p:cNvPr>
          <p:cNvSpPr/>
          <p:nvPr/>
        </p:nvSpPr>
        <p:spPr bwMode="auto">
          <a:xfrm>
            <a:off x="1428946" y="2120803"/>
            <a:ext cx="2363372" cy="2766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b="1" dirty="0">
                <a:gradFill>
                  <a:gsLst>
                    <a:gs pos="0">
                      <a:srgbClr val="FFFFFF"/>
                    </a:gs>
                    <a:gs pos="100000">
                      <a:srgbClr val="FFFFFF"/>
                    </a:gs>
                  </a:gsLst>
                  <a:lin ang="5400000" scaled="0"/>
                </a:gradFill>
                <a:ea typeface="Segoe UI" pitchFamily="34" charset="0"/>
                <a:cs typeface="Segoe UI" pitchFamily="34" charset="0"/>
              </a:rPr>
              <a:t>深度学习</a:t>
            </a:r>
            <a:endParaRPr lang="en-US" altLang="zh-CN" sz="2000" b="1"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FC</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CNN</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RNN</a:t>
            </a:r>
          </a:p>
          <a:p>
            <a:pPr algn="l" defTabSz="932472" fontAlgn="base">
              <a:spcBef>
                <a:spcPct val="0"/>
              </a:spcBef>
              <a:spcAft>
                <a:spcPct val="0"/>
              </a:spcAft>
            </a:pPr>
            <a:r>
              <a:rPr lang="en-US" altLang="zh-CN" sz="2000" dirty="0">
                <a:gradFill>
                  <a:gsLst>
                    <a:gs pos="0">
                      <a:srgbClr val="FFFFFF"/>
                    </a:gs>
                    <a:gs pos="100000">
                      <a:srgbClr val="FFFFFF"/>
                    </a:gs>
                  </a:gsLst>
                  <a:lin ang="5400000" scaled="0"/>
                </a:gradFill>
                <a:ea typeface="Segoe UI" pitchFamily="34" charset="0"/>
                <a:cs typeface="Segoe UI" pitchFamily="34" charset="0"/>
              </a:rPr>
              <a:t>Attention</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7D6826E-F142-4131-986A-0F4C7A35DA26}"/>
              </a:ext>
            </a:extLst>
          </p:cNvPr>
          <p:cNvSpPr/>
          <p:nvPr/>
        </p:nvSpPr>
        <p:spPr bwMode="auto">
          <a:xfrm>
            <a:off x="4671548" y="2120803"/>
            <a:ext cx="2363372" cy="2766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b="1" dirty="0">
                <a:gradFill>
                  <a:gsLst>
                    <a:gs pos="0">
                      <a:srgbClr val="FFFFFF"/>
                    </a:gs>
                    <a:gs pos="100000">
                      <a:srgbClr val="FFFFFF"/>
                    </a:gs>
                  </a:gsLst>
                  <a:lin ang="5400000" scaled="0"/>
                </a:gradFill>
                <a:ea typeface="Segoe UI" pitchFamily="34" charset="0"/>
                <a:cs typeface="Segoe UI" pitchFamily="34" charset="0"/>
              </a:rPr>
              <a:t>矩阵运算</a:t>
            </a:r>
            <a:endParaRPr lang="en-US" altLang="zh-CN" sz="2000" b="1"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altLang="zh-CN"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矩阵乘法</a:t>
            </a:r>
            <a:endParaRPr lang="en-US" altLang="zh-CN"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向量乘法</a:t>
            </a:r>
            <a:endParaRPr lang="en-US" altLang="zh-CN"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线性代数运算</a:t>
            </a:r>
            <a:endParaRPr lang="en-US" altLang="zh-CN"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矩阵分解</a:t>
            </a:r>
            <a:r>
              <a:rPr lang="en-US" altLang="zh-CN" sz="2000" dirty="0">
                <a:gradFill>
                  <a:gsLst>
                    <a:gs pos="0">
                      <a:srgbClr val="FFFFFF"/>
                    </a:gs>
                    <a:gs pos="100000">
                      <a:srgbClr val="FFFFFF"/>
                    </a:gs>
                  </a:gsLst>
                  <a:lin ang="5400000" scaled="0"/>
                </a:gradFill>
                <a:ea typeface="Segoe UI" pitchFamily="34" charset="0"/>
                <a:cs typeface="Segoe UI" pitchFamily="34" charset="0"/>
              </a:rPr>
              <a:t>	</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21F2E95-CE84-4E1A-A1DE-1E53AD17471C}"/>
              </a:ext>
            </a:extLst>
          </p:cNvPr>
          <p:cNvSpPr/>
          <p:nvPr/>
        </p:nvSpPr>
        <p:spPr bwMode="auto">
          <a:xfrm>
            <a:off x="7871948" y="2120803"/>
            <a:ext cx="2363372" cy="2766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b="1" dirty="0">
                <a:gradFill>
                  <a:gsLst>
                    <a:gs pos="0">
                      <a:srgbClr val="FFFFFF"/>
                    </a:gs>
                    <a:gs pos="100000">
                      <a:srgbClr val="FFFFFF"/>
                    </a:gs>
                  </a:gsLst>
                  <a:lin ang="5400000" scaled="0"/>
                </a:gradFill>
                <a:ea typeface="Segoe UI" pitchFamily="34" charset="0"/>
                <a:cs typeface="Segoe UI" pitchFamily="34" charset="0"/>
              </a:rPr>
              <a:t>体系结构</a:t>
            </a:r>
            <a:endParaRPr lang="en-US" altLang="zh-CN" sz="2000" b="1"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n-US" altLang="zh-CN" sz="2000" dirty="0">
                <a:gradFill>
                  <a:gsLst>
                    <a:gs pos="0">
                      <a:srgbClr val="FFFFFF"/>
                    </a:gs>
                    <a:gs pos="100000">
                      <a:srgbClr val="FFFFFF"/>
                    </a:gs>
                  </a:gsLst>
                  <a:lin ang="5400000" scaled="0"/>
                </a:gradFill>
                <a:ea typeface="Segoe UI" pitchFamily="34" charset="0"/>
                <a:cs typeface="Segoe UI" pitchFamily="34" charset="0"/>
              </a:rPr>
              <a:t>CPU/SIMD</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GPU</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ASIC/TPU/IPU</a:t>
            </a:r>
          </a:p>
        </p:txBody>
      </p:sp>
      <p:sp>
        <p:nvSpPr>
          <p:cNvPr id="7" name="Arrow: Right 6">
            <a:extLst>
              <a:ext uri="{FF2B5EF4-FFF2-40B4-BE49-F238E27FC236}">
                <a16:creationId xmlns:a16="http://schemas.microsoft.com/office/drawing/2014/main" id="{3A3610E4-618C-4712-96EB-4EBF68072F94}"/>
              </a:ext>
            </a:extLst>
          </p:cNvPr>
          <p:cNvSpPr/>
          <p:nvPr/>
        </p:nvSpPr>
        <p:spPr bwMode="auto">
          <a:xfrm>
            <a:off x="4079533" y="3298972"/>
            <a:ext cx="304800" cy="20515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719EA690-66AC-49C3-B75B-05222F9E76FF}"/>
              </a:ext>
            </a:extLst>
          </p:cNvPr>
          <p:cNvSpPr/>
          <p:nvPr/>
        </p:nvSpPr>
        <p:spPr bwMode="auto">
          <a:xfrm>
            <a:off x="7322135" y="3298972"/>
            <a:ext cx="304800" cy="20515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94694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 name="Rectangle 12287">
            <a:extLst>
              <a:ext uri="{FF2B5EF4-FFF2-40B4-BE49-F238E27FC236}">
                <a16:creationId xmlns:a16="http://schemas.microsoft.com/office/drawing/2014/main" id="{2F5B2452-1C7A-4F5E-8A9D-4EA75BC4E9DE}"/>
              </a:ext>
            </a:extLst>
          </p:cNvPr>
          <p:cNvSpPr/>
          <p:nvPr/>
        </p:nvSpPr>
        <p:spPr bwMode="auto">
          <a:xfrm>
            <a:off x="380268" y="3816450"/>
            <a:ext cx="7749895" cy="2584350"/>
          </a:xfrm>
          <a:prstGeom prst="rect">
            <a:avLst/>
          </a:prstGeom>
          <a:solidFill>
            <a:srgbClr val="FFE1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E05F774-5E54-44FA-A68A-F17C77656E61}"/>
              </a:ext>
            </a:extLst>
          </p:cNvPr>
          <p:cNvSpPr>
            <a:spLocks noGrp="1"/>
          </p:cNvSpPr>
          <p:nvPr>
            <p:ph type="title"/>
          </p:nvPr>
        </p:nvSpPr>
        <p:spPr/>
        <p:txBody>
          <a:bodyPr/>
          <a:lstStyle/>
          <a:p>
            <a:r>
              <a:rPr lang="zh-CN" altLang="en-US" dirty="0"/>
              <a:t>性能分析 </a:t>
            </a:r>
            <a:r>
              <a:rPr lang="en-US" altLang="zh-CN" dirty="0"/>
              <a:t>(</a:t>
            </a:r>
            <a:r>
              <a:rPr lang="zh-CN" altLang="en-US" dirty="0"/>
              <a:t>矩阵</a:t>
            </a:r>
            <a:r>
              <a:rPr lang="en-US" altLang="zh-CN" dirty="0"/>
              <a:t>B)</a:t>
            </a:r>
            <a:endParaRPr lang="en-US" dirty="0"/>
          </a:p>
        </p:txBody>
      </p:sp>
      <p:pic>
        <p:nvPicPr>
          <p:cNvPr id="5" name="Picture 2" descr="A series of rectangles of increasing proportions representing increasing memory from on-CPU registers and L1 cache through L2, L3, and main memory.">
            <a:extLst>
              <a:ext uri="{FF2B5EF4-FFF2-40B4-BE49-F238E27FC236}">
                <a16:creationId xmlns:a16="http://schemas.microsoft.com/office/drawing/2014/main" id="{59867227-7F9A-4F74-BC3F-255EDDAA6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0872" y="1759872"/>
            <a:ext cx="3754499" cy="39678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CB8453E-399F-4634-84F4-A636B9530D42}"/>
              </a:ext>
            </a:extLst>
          </p:cNvPr>
          <p:cNvCxnSpPr>
            <a:cxnSpLocks/>
          </p:cNvCxnSpPr>
          <p:nvPr/>
        </p:nvCxnSpPr>
        <p:spPr>
          <a:xfrm>
            <a:off x="8130163" y="3816450"/>
            <a:ext cx="571075" cy="86142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79547A-824E-477B-98D7-CC8AF673B8C9}"/>
              </a:ext>
            </a:extLst>
          </p:cNvPr>
          <p:cNvCxnSpPr>
            <a:cxnSpLocks/>
          </p:cNvCxnSpPr>
          <p:nvPr/>
        </p:nvCxnSpPr>
        <p:spPr>
          <a:xfrm flipV="1">
            <a:off x="8130163" y="5621155"/>
            <a:ext cx="474822" cy="77964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E0DB311-072E-4549-AD97-05A7C2DAA8E3}"/>
              </a:ext>
            </a:extLst>
          </p:cNvPr>
          <p:cNvSpPr/>
          <p:nvPr/>
        </p:nvSpPr>
        <p:spPr bwMode="auto">
          <a:xfrm>
            <a:off x="2892320" y="2534957"/>
            <a:ext cx="2806947" cy="9846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3A213EE7-0A8C-4E10-97F9-FBEEFCDCC071}"/>
              </a:ext>
            </a:extLst>
          </p:cNvPr>
          <p:cNvSpPr txBox="1"/>
          <p:nvPr/>
        </p:nvSpPr>
        <p:spPr>
          <a:xfrm>
            <a:off x="1669460" y="2730449"/>
            <a:ext cx="9762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L1 cache</a:t>
            </a:r>
          </a:p>
        </p:txBody>
      </p:sp>
      <p:sp>
        <p:nvSpPr>
          <p:cNvPr id="40" name="TextBox 39">
            <a:extLst>
              <a:ext uri="{FF2B5EF4-FFF2-40B4-BE49-F238E27FC236}">
                <a16:creationId xmlns:a16="http://schemas.microsoft.com/office/drawing/2014/main" id="{F0E5EFFD-3B17-402A-A6D6-1E48684FE5ED}"/>
              </a:ext>
            </a:extLst>
          </p:cNvPr>
          <p:cNvSpPr txBox="1"/>
          <p:nvPr/>
        </p:nvSpPr>
        <p:spPr>
          <a:xfrm>
            <a:off x="5820746" y="2821627"/>
            <a:ext cx="112370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cache line</a:t>
            </a:r>
          </a:p>
        </p:txBody>
      </p:sp>
      <p:grpSp>
        <p:nvGrpSpPr>
          <p:cNvPr id="6" name="Group 5">
            <a:extLst>
              <a:ext uri="{FF2B5EF4-FFF2-40B4-BE49-F238E27FC236}">
                <a16:creationId xmlns:a16="http://schemas.microsoft.com/office/drawing/2014/main" id="{DB6427C8-B840-447A-A129-F049F8B12237}"/>
              </a:ext>
            </a:extLst>
          </p:cNvPr>
          <p:cNvGrpSpPr/>
          <p:nvPr/>
        </p:nvGrpSpPr>
        <p:grpSpPr>
          <a:xfrm>
            <a:off x="5611805" y="596187"/>
            <a:ext cx="3049441" cy="2832813"/>
            <a:chOff x="5611805" y="596187"/>
            <a:chExt cx="3049441" cy="2832813"/>
          </a:xfrm>
        </p:grpSpPr>
        <p:pic>
          <p:nvPicPr>
            <p:cNvPr id="26" name="Picture 25">
              <a:extLst>
                <a:ext uri="{FF2B5EF4-FFF2-40B4-BE49-F238E27FC236}">
                  <a16:creationId xmlns:a16="http://schemas.microsoft.com/office/drawing/2014/main" id="{9352AFEE-2A0A-4538-AF00-F02006D2D32E}"/>
                </a:ext>
              </a:extLst>
            </p:cNvPr>
            <p:cNvPicPr>
              <a:picLocks noChangeAspect="1"/>
            </p:cNvPicPr>
            <p:nvPr/>
          </p:nvPicPr>
          <p:blipFill rotWithShape="1">
            <a:blip r:embed="rId3"/>
            <a:srcRect t="12732" b="14305"/>
            <a:stretch/>
          </p:blipFill>
          <p:spPr>
            <a:xfrm>
              <a:off x="7109433" y="596187"/>
              <a:ext cx="1551813" cy="2832813"/>
            </a:xfrm>
            <a:prstGeom prst="rect">
              <a:avLst/>
            </a:prstGeom>
          </p:spPr>
        </p:pic>
        <p:cxnSp>
          <p:nvCxnSpPr>
            <p:cNvPr id="12307" name="Straight Arrow Connector 12306">
              <a:extLst>
                <a:ext uri="{FF2B5EF4-FFF2-40B4-BE49-F238E27FC236}">
                  <a16:creationId xmlns:a16="http://schemas.microsoft.com/office/drawing/2014/main" id="{76850CF3-3171-4BAA-892E-046F40CEA542}"/>
                </a:ext>
              </a:extLst>
            </p:cNvPr>
            <p:cNvCxnSpPr>
              <a:cxnSpLocks/>
            </p:cNvCxnSpPr>
            <p:nvPr/>
          </p:nvCxnSpPr>
          <p:spPr>
            <a:xfrm>
              <a:off x="5611805" y="1662835"/>
              <a:ext cx="1161009" cy="290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68E13E97-E0A1-473E-8995-C07AA24D50D3}"/>
              </a:ext>
            </a:extLst>
          </p:cNvPr>
          <p:cNvGrpSpPr/>
          <p:nvPr/>
        </p:nvGrpSpPr>
        <p:grpSpPr>
          <a:xfrm>
            <a:off x="3243714" y="937877"/>
            <a:ext cx="2276553" cy="1904856"/>
            <a:chOff x="3243714" y="937877"/>
            <a:chExt cx="2276553" cy="1904856"/>
          </a:xfrm>
        </p:grpSpPr>
        <p:sp>
          <p:nvSpPr>
            <p:cNvPr id="12304" name="Rectangle 12303">
              <a:extLst>
                <a:ext uri="{FF2B5EF4-FFF2-40B4-BE49-F238E27FC236}">
                  <a16:creationId xmlns:a16="http://schemas.microsoft.com/office/drawing/2014/main" id="{E548FE9C-C042-44FC-84F7-68E7C5E46394}"/>
                </a:ext>
              </a:extLst>
            </p:cNvPr>
            <p:cNvSpPr/>
            <p:nvPr/>
          </p:nvSpPr>
          <p:spPr bwMode="auto">
            <a:xfrm>
              <a:off x="3990976" y="1278467"/>
              <a:ext cx="1529291" cy="837660"/>
            </a:xfrm>
            <a:prstGeom prst="rect">
              <a:avLst/>
            </a:prstGeom>
            <a:solidFill>
              <a:srgbClr val="F8C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FCCE2FF3-067C-4A94-9E9A-8CC4A9E619E8}"/>
                </a:ext>
              </a:extLst>
            </p:cNvPr>
            <p:cNvSpPr txBox="1"/>
            <p:nvPr/>
          </p:nvSpPr>
          <p:spPr>
            <a:xfrm>
              <a:off x="4228889" y="937877"/>
              <a:ext cx="962956"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registers</a:t>
              </a:r>
              <a:endParaRPr lang="en-US" sz="2000" dirty="0">
                <a:gradFill>
                  <a:gsLst>
                    <a:gs pos="2917">
                      <a:schemeClr val="tx1"/>
                    </a:gs>
                    <a:gs pos="30000">
                      <a:schemeClr val="tx1"/>
                    </a:gs>
                  </a:gsLst>
                  <a:lin ang="5400000" scaled="0"/>
                </a:gradFill>
              </a:endParaRPr>
            </a:p>
          </p:txBody>
        </p:sp>
        <p:sp>
          <p:nvSpPr>
            <p:cNvPr id="53" name="Rectangle: Rounded Corners 52">
              <a:extLst>
                <a:ext uri="{FF2B5EF4-FFF2-40B4-BE49-F238E27FC236}">
                  <a16:creationId xmlns:a16="http://schemas.microsoft.com/office/drawing/2014/main" id="{0F9A2313-8DCB-4476-8CE2-DAD4E0D904E8}"/>
                </a:ext>
              </a:extLst>
            </p:cNvPr>
            <p:cNvSpPr/>
            <p:nvPr/>
          </p:nvSpPr>
          <p:spPr bwMode="auto">
            <a:xfrm>
              <a:off x="4379097" y="1456444"/>
              <a:ext cx="346172" cy="368300"/>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6D1528B8-E4B1-4EFB-872A-26A87EBFD43B}"/>
                </a:ext>
              </a:extLst>
            </p:cNvPr>
            <p:cNvCxnSpPr>
              <a:endCxn id="53" idx="1"/>
            </p:cNvCxnSpPr>
            <p:nvPr/>
          </p:nvCxnSpPr>
          <p:spPr>
            <a:xfrm flipV="1">
              <a:off x="3243714" y="1640594"/>
              <a:ext cx="1135383" cy="12021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35" name="Picture 2">
            <a:extLst>
              <a:ext uri="{FF2B5EF4-FFF2-40B4-BE49-F238E27FC236}">
                <a16:creationId xmlns:a16="http://schemas.microsoft.com/office/drawing/2014/main" id="{9F1C7EC7-6456-4DB1-8E34-C88A3AE6A7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603"/>
          <a:stretch/>
        </p:blipFill>
        <p:spPr bwMode="auto">
          <a:xfrm>
            <a:off x="584200" y="3955983"/>
            <a:ext cx="7325254" cy="230583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3C70C25-005D-4DCA-874D-AD358E3296D4}"/>
              </a:ext>
            </a:extLst>
          </p:cNvPr>
          <p:cNvGrpSpPr/>
          <p:nvPr/>
        </p:nvGrpSpPr>
        <p:grpSpPr>
          <a:xfrm>
            <a:off x="3055198" y="2842733"/>
            <a:ext cx="2575177" cy="988671"/>
            <a:chOff x="3055198" y="2842733"/>
            <a:chExt cx="2575177" cy="988671"/>
          </a:xfrm>
        </p:grpSpPr>
        <p:pic>
          <p:nvPicPr>
            <p:cNvPr id="32" name="Picture 2">
              <a:extLst>
                <a:ext uri="{FF2B5EF4-FFF2-40B4-BE49-F238E27FC236}">
                  <a16:creationId xmlns:a16="http://schemas.microsoft.com/office/drawing/2014/main" id="{B5149AB6-C7FD-4B51-8499-5EC5603BC3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1510"/>
            <a:stretch/>
          </p:blipFill>
          <p:spPr bwMode="auto">
            <a:xfrm>
              <a:off x="3055198" y="2847252"/>
              <a:ext cx="2575177" cy="326654"/>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66BB83B-CBB5-455C-9C91-9ECAA90BF5AD}"/>
                </a:ext>
              </a:extLst>
            </p:cNvPr>
            <p:cNvSpPr/>
            <p:nvPr/>
          </p:nvSpPr>
          <p:spPr bwMode="auto">
            <a:xfrm>
              <a:off x="3056897" y="2842733"/>
              <a:ext cx="2573478" cy="326653"/>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Arrow: Up 37">
              <a:extLst>
                <a:ext uri="{FF2B5EF4-FFF2-40B4-BE49-F238E27FC236}">
                  <a16:creationId xmlns:a16="http://schemas.microsoft.com/office/drawing/2014/main" id="{FF5ABB56-7277-4A2C-BCBD-4975EE6DCB96}"/>
                </a:ext>
              </a:extLst>
            </p:cNvPr>
            <p:cNvSpPr/>
            <p:nvPr/>
          </p:nvSpPr>
          <p:spPr bwMode="auto">
            <a:xfrm>
              <a:off x="4059520" y="3594337"/>
              <a:ext cx="240019" cy="23706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B432AC3C-1588-4C5A-BFEE-0FF9684FB980}"/>
              </a:ext>
            </a:extLst>
          </p:cNvPr>
          <p:cNvSpPr txBox="1"/>
          <p:nvPr/>
        </p:nvSpPr>
        <p:spPr>
          <a:xfrm>
            <a:off x="1630338" y="6400800"/>
            <a:ext cx="18114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A</a:t>
            </a:r>
          </a:p>
        </p:txBody>
      </p:sp>
      <p:sp>
        <p:nvSpPr>
          <p:cNvPr id="41" name="TextBox 40">
            <a:extLst>
              <a:ext uri="{FF2B5EF4-FFF2-40B4-BE49-F238E27FC236}">
                <a16:creationId xmlns:a16="http://schemas.microsoft.com/office/drawing/2014/main" id="{6B467EB4-6EFC-45D0-BCA1-ED424B2E33A5}"/>
              </a:ext>
            </a:extLst>
          </p:cNvPr>
          <p:cNvSpPr txBox="1"/>
          <p:nvPr/>
        </p:nvSpPr>
        <p:spPr>
          <a:xfrm>
            <a:off x="4134430" y="6400800"/>
            <a:ext cx="16511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B</a:t>
            </a:r>
          </a:p>
        </p:txBody>
      </p:sp>
      <p:sp>
        <p:nvSpPr>
          <p:cNvPr id="42" name="TextBox 41">
            <a:extLst>
              <a:ext uri="{FF2B5EF4-FFF2-40B4-BE49-F238E27FC236}">
                <a16:creationId xmlns:a16="http://schemas.microsoft.com/office/drawing/2014/main" id="{EF2B38BE-1E4D-4A2D-B467-3058E5F24690}"/>
              </a:ext>
            </a:extLst>
          </p:cNvPr>
          <p:cNvSpPr txBox="1"/>
          <p:nvPr/>
        </p:nvSpPr>
        <p:spPr>
          <a:xfrm>
            <a:off x="6681276" y="6400800"/>
            <a:ext cx="16030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a:t>
            </a:r>
          </a:p>
        </p:txBody>
      </p:sp>
      <p:sp>
        <p:nvSpPr>
          <p:cNvPr id="43" name="Rectangle 42">
            <a:extLst>
              <a:ext uri="{FF2B5EF4-FFF2-40B4-BE49-F238E27FC236}">
                <a16:creationId xmlns:a16="http://schemas.microsoft.com/office/drawing/2014/main" id="{0DBBB3EF-70F0-48C2-A38F-D0FF968CB98D}"/>
              </a:ext>
            </a:extLst>
          </p:cNvPr>
          <p:cNvSpPr/>
          <p:nvPr/>
        </p:nvSpPr>
        <p:spPr bwMode="auto">
          <a:xfrm>
            <a:off x="3953933" y="3955983"/>
            <a:ext cx="1477434" cy="321377"/>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8044D355-C6C1-4649-8BDD-8137BC1D0C31}"/>
              </a:ext>
            </a:extLst>
          </p:cNvPr>
          <p:cNvSpPr/>
          <p:nvPr/>
        </p:nvSpPr>
        <p:spPr bwMode="auto">
          <a:xfrm>
            <a:off x="3100917" y="4267612"/>
            <a:ext cx="853016" cy="283222"/>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209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FBE4-9BE1-4D8A-A439-9602BC0AC650}"/>
              </a:ext>
            </a:extLst>
          </p:cNvPr>
          <p:cNvSpPr>
            <a:spLocks noGrp="1"/>
          </p:cNvSpPr>
          <p:nvPr>
            <p:ph type="title"/>
          </p:nvPr>
        </p:nvSpPr>
        <p:spPr/>
        <p:txBody>
          <a:bodyPr/>
          <a:lstStyle/>
          <a:p>
            <a:r>
              <a:rPr lang="zh-CN" altLang="en-US" dirty="0"/>
              <a:t>优化方案</a:t>
            </a:r>
            <a:endParaRPr lang="en-US" dirty="0"/>
          </a:p>
        </p:txBody>
      </p:sp>
      <p:sp>
        <p:nvSpPr>
          <p:cNvPr id="3" name="Text Placeholder 2">
            <a:extLst>
              <a:ext uri="{FF2B5EF4-FFF2-40B4-BE49-F238E27FC236}">
                <a16:creationId xmlns:a16="http://schemas.microsoft.com/office/drawing/2014/main" id="{18F47D40-2A13-47B8-A174-F5C217237276}"/>
              </a:ext>
            </a:extLst>
          </p:cNvPr>
          <p:cNvSpPr>
            <a:spLocks noGrp="1"/>
          </p:cNvSpPr>
          <p:nvPr>
            <p:ph type="body" sz="quarter" idx="10"/>
          </p:nvPr>
        </p:nvSpPr>
        <p:spPr>
          <a:xfrm>
            <a:off x="584200" y="1435497"/>
            <a:ext cx="11018520" cy="2055947"/>
          </a:xfrm>
        </p:spPr>
        <p:txBody>
          <a:bodyPr/>
          <a:lstStyle/>
          <a:p>
            <a:r>
              <a:rPr lang="zh-CN" altLang="en-US" dirty="0"/>
              <a:t>针对矩阵</a:t>
            </a:r>
            <a:r>
              <a:rPr lang="en-US" altLang="zh-CN" dirty="0"/>
              <a:t>A</a:t>
            </a:r>
            <a:r>
              <a:rPr lang="zh-CN" altLang="en-US" dirty="0"/>
              <a:t>计算低效问题</a:t>
            </a:r>
            <a:r>
              <a:rPr lang="en-US" altLang="zh-CN" dirty="0">
                <a:sym typeface="Wingdings" panose="05000000000000000000" pitchFamily="2" charset="2"/>
              </a:rPr>
              <a:t> </a:t>
            </a:r>
            <a:r>
              <a:rPr lang="zh-CN" altLang="en-US" dirty="0">
                <a:sym typeface="Wingdings" panose="05000000000000000000" pitchFamily="2" charset="2"/>
              </a:rPr>
              <a:t>使用向量化指令增加计算吞吐</a:t>
            </a:r>
            <a:endParaRPr lang="en-US" altLang="zh-CN" dirty="0">
              <a:sym typeface="Wingdings" panose="05000000000000000000" pitchFamily="2" charset="2"/>
            </a:endParaRPr>
          </a:p>
          <a:p>
            <a:r>
              <a:rPr lang="zh-CN" altLang="en-US" dirty="0">
                <a:sym typeface="Wingdings" panose="05000000000000000000" pitchFamily="2" charset="2"/>
              </a:rPr>
              <a:t>针对矩阵</a:t>
            </a:r>
            <a:r>
              <a:rPr lang="en-US" altLang="zh-CN" dirty="0">
                <a:sym typeface="Wingdings" panose="05000000000000000000" pitchFamily="2" charset="2"/>
              </a:rPr>
              <a:t>B</a:t>
            </a:r>
            <a:r>
              <a:rPr lang="zh-CN" altLang="en-US" dirty="0">
                <a:sym typeface="Wingdings" panose="05000000000000000000" pitchFamily="2" charset="2"/>
              </a:rPr>
              <a:t>访存低效问题</a:t>
            </a:r>
            <a:r>
              <a:rPr lang="en-US" altLang="zh-CN" dirty="0">
                <a:sym typeface="Wingdings" panose="05000000000000000000" pitchFamily="2" charset="2"/>
              </a:rPr>
              <a:t> </a:t>
            </a:r>
            <a:r>
              <a:rPr lang="zh-CN" altLang="en-US" dirty="0">
                <a:sym typeface="Wingdings" panose="05000000000000000000" pitchFamily="2" charset="2"/>
              </a:rPr>
              <a:t>增加</a:t>
            </a:r>
            <a:r>
              <a:rPr lang="en-US" altLang="zh-CN" dirty="0">
                <a:sym typeface="Wingdings" panose="05000000000000000000" pitchFamily="2" charset="2"/>
              </a:rPr>
              <a:t>cache</a:t>
            </a:r>
            <a:r>
              <a:rPr lang="zh-CN" altLang="en-US" dirty="0">
                <a:sym typeface="Wingdings" panose="05000000000000000000" pitchFamily="2" charset="2"/>
              </a:rPr>
              <a:t>利用效率</a:t>
            </a:r>
            <a:endParaRPr lang="en-US" altLang="zh-CN" dirty="0">
              <a:sym typeface="Wingdings" panose="05000000000000000000" pitchFamily="2" charset="2"/>
            </a:endParaRPr>
          </a:p>
          <a:p>
            <a:pPr marL="228600" lvl="1" indent="0">
              <a:buNone/>
            </a:pPr>
            <a:endParaRPr lang="en-US" altLang="zh-CN" dirty="0">
              <a:sym typeface="Wingdings" panose="05000000000000000000" pitchFamily="2" charset="2"/>
            </a:endParaRPr>
          </a:p>
          <a:p>
            <a:pPr marL="228600" lvl="1" indent="0">
              <a:buNone/>
            </a:pPr>
            <a:endParaRPr lang="en-US" altLang="zh-CN" dirty="0">
              <a:sym typeface="Wingdings" panose="05000000000000000000" pitchFamily="2" charset="2"/>
            </a:endParaRPr>
          </a:p>
          <a:p>
            <a:pPr marL="228600" lvl="1" indent="0">
              <a:buNone/>
            </a:pPr>
            <a:r>
              <a:rPr lang="zh-CN" altLang="en-US" dirty="0">
                <a:sym typeface="Wingdings" panose="05000000000000000000" pitchFamily="2" charset="2"/>
              </a:rPr>
              <a:t>问题：将</a:t>
            </a:r>
            <a:r>
              <a:rPr lang="en-US" altLang="zh-CN" dirty="0">
                <a:sym typeface="Wingdings" panose="05000000000000000000" pitchFamily="2" charset="2"/>
              </a:rPr>
              <a:t>B</a:t>
            </a:r>
            <a:r>
              <a:rPr lang="zh-CN" altLang="en-US" dirty="0">
                <a:sym typeface="Wingdings" panose="05000000000000000000" pitchFamily="2" charset="2"/>
              </a:rPr>
              <a:t>矩阵转置是否可行？</a:t>
            </a:r>
            <a:endParaRPr lang="en-US" altLang="zh-CN" dirty="0">
              <a:sym typeface="Wingdings" panose="05000000000000000000" pitchFamily="2" charset="2"/>
            </a:endParaRPr>
          </a:p>
        </p:txBody>
      </p:sp>
      <p:pic>
        <p:nvPicPr>
          <p:cNvPr id="4" name="Picture 2">
            <a:extLst>
              <a:ext uri="{FF2B5EF4-FFF2-40B4-BE49-F238E27FC236}">
                <a16:creationId xmlns:a16="http://schemas.microsoft.com/office/drawing/2014/main" id="{DD797AAA-D16C-4C45-AC20-E2AEB794DC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03"/>
          <a:stretch/>
        </p:blipFill>
        <p:spPr bwMode="auto">
          <a:xfrm>
            <a:off x="2210870" y="3915743"/>
            <a:ext cx="7325254" cy="2305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B151E2-7D08-46FD-98A2-27D0D0B00C65}"/>
              </a:ext>
            </a:extLst>
          </p:cNvPr>
          <p:cNvSpPr txBox="1"/>
          <p:nvPr/>
        </p:nvSpPr>
        <p:spPr>
          <a:xfrm>
            <a:off x="3257008" y="6360560"/>
            <a:ext cx="18114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A</a:t>
            </a:r>
          </a:p>
        </p:txBody>
      </p:sp>
      <p:sp>
        <p:nvSpPr>
          <p:cNvPr id="6" name="TextBox 5">
            <a:extLst>
              <a:ext uri="{FF2B5EF4-FFF2-40B4-BE49-F238E27FC236}">
                <a16:creationId xmlns:a16="http://schemas.microsoft.com/office/drawing/2014/main" id="{298947D6-6248-4B08-AF74-FAD9BC53676E}"/>
              </a:ext>
            </a:extLst>
          </p:cNvPr>
          <p:cNvSpPr txBox="1"/>
          <p:nvPr/>
        </p:nvSpPr>
        <p:spPr>
          <a:xfrm>
            <a:off x="5761100" y="6360560"/>
            <a:ext cx="16511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B</a:t>
            </a:r>
          </a:p>
        </p:txBody>
      </p:sp>
      <p:sp>
        <p:nvSpPr>
          <p:cNvPr id="7" name="TextBox 6">
            <a:extLst>
              <a:ext uri="{FF2B5EF4-FFF2-40B4-BE49-F238E27FC236}">
                <a16:creationId xmlns:a16="http://schemas.microsoft.com/office/drawing/2014/main" id="{73D6DAC3-6930-4548-B862-FB6552D1219C}"/>
              </a:ext>
            </a:extLst>
          </p:cNvPr>
          <p:cNvSpPr txBox="1"/>
          <p:nvPr/>
        </p:nvSpPr>
        <p:spPr>
          <a:xfrm>
            <a:off x="8307946" y="6360560"/>
            <a:ext cx="16030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a:t>
            </a:r>
          </a:p>
        </p:txBody>
      </p:sp>
      <p:sp>
        <p:nvSpPr>
          <p:cNvPr id="8" name="Rectangle 7">
            <a:extLst>
              <a:ext uri="{FF2B5EF4-FFF2-40B4-BE49-F238E27FC236}">
                <a16:creationId xmlns:a16="http://schemas.microsoft.com/office/drawing/2014/main" id="{27CCD8D6-1C5A-427D-A0BD-5679F86F306C}"/>
              </a:ext>
            </a:extLst>
          </p:cNvPr>
          <p:cNvSpPr/>
          <p:nvPr/>
        </p:nvSpPr>
        <p:spPr bwMode="auto">
          <a:xfrm>
            <a:off x="5580603" y="3915743"/>
            <a:ext cx="1477434" cy="321377"/>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7FC332B8-6878-4177-A090-C8E97D1F0FF1}"/>
              </a:ext>
            </a:extLst>
          </p:cNvPr>
          <p:cNvSpPr/>
          <p:nvPr/>
        </p:nvSpPr>
        <p:spPr bwMode="auto">
          <a:xfrm>
            <a:off x="4727587" y="4227372"/>
            <a:ext cx="853016" cy="283222"/>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0570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 name="Rectangle 12287">
            <a:extLst>
              <a:ext uri="{FF2B5EF4-FFF2-40B4-BE49-F238E27FC236}">
                <a16:creationId xmlns:a16="http://schemas.microsoft.com/office/drawing/2014/main" id="{2F5B2452-1C7A-4F5E-8A9D-4EA75BC4E9DE}"/>
              </a:ext>
            </a:extLst>
          </p:cNvPr>
          <p:cNvSpPr/>
          <p:nvPr/>
        </p:nvSpPr>
        <p:spPr bwMode="auto">
          <a:xfrm>
            <a:off x="380268" y="3816450"/>
            <a:ext cx="7749895" cy="2584350"/>
          </a:xfrm>
          <a:prstGeom prst="rect">
            <a:avLst/>
          </a:prstGeom>
          <a:solidFill>
            <a:srgbClr val="FFE1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E05F774-5E54-44FA-A68A-F17C77656E61}"/>
              </a:ext>
            </a:extLst>
          </p:cNvPr>
          <p:cNvSpPr>
            <a:spLocks noGrp="1"/>
          </p:cNvSpPr>
          <p:nvPr>
            <p:ph type="title"/>
          </p:nvPr>
        </p:nvSpPr>
        <p:spPr/>
        <p:txBody>
          <a:bodyPr/>
          <a:lstStyle/>
          <a:p>
            <a:r>
              <a:rPr lang="zh-CN" altLang="en-US" dirty="0"/>
              <a:t>优化方案</a:t>
            </a:r>
            <a:endParaRPr lang="en-US" dirty="0"/>
          </a:p>
        </p:txBody>
      </p:sp>
      <p:cxnSp>
        <p:nvCxnSpPr>
          <p:cNvPr id="7" name="Straight Connector 6">
            <a:extLst>
              <a:ext uri="{FF2B5EF4-FFF2-40B4-BE49-F238E27FC236}">
                <a16:creationId xmlns:a16="http://schemas.microsoft.com/office/drawing/2014/main" id="{BCB8453E-399F-4634-84F4-A636B9530D42}"/>
              </a:ext>
            </a:extLst>
          </p:cNvPr>
          <p:cNvCxnSpPr>
            <a:cxnSpLocks/>
          </p:cNvCxnSpPr>
          <p:nvPr/>
        </p:nvCxnSpPr>
        <p:spPr>
          <a:xfrm>
            <a:off x="8130163" y="3816450"/>
            <a:ext cx="571075" cy="86142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79547A-824E-477B-98D7-CC8AF673B8C9}"/>
              </a:ext>
            </a:extLst>
          </p:cNvPr>
          <p:cNvCxnSpPr>
            <a:cxnSpLocks/>
          </p:cNvCxnSpPr>
          <p:nvPr/>
        </p:nvCxnSpPr>
        <p:spPr>
          <a:xfrm flipV="1">
            <a:off x="8130163" y="5621155"/>
            <a:ext cx="474822" cy="77964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E0DB311-072E-4549-AD97-05A7C2DAA8E3}"/>
              </a:ext>
            </a:extLst>
          </p:cNvPr>
          <p:cNvSpPr/>
          <p:nvPr/>
        </p:nvSpPr>
        <p:spPr bwMode="auto">
          <a:xfrm>
            <a:off x="380268" y="2534957"/>
            <a:ext cx="5440478" cy="9846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3A213EE7-0A8C-4E10-97F9-FBEEFCDCC071}"/>
              </a:ext>
            </a:extLst>
          </p:cNvPr>
          <p:cNvSpPr txBox="1"/>
          <p:nvPr/>
        </p:nvSpPr>
        <p:spPr>
          <a:xfrm>
            <a:off x="296778" y="2012593"/>
            <a:ext cx="9762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L1 cache</a:t>
            </a:r>
          </a:p>
        </p:txBody>
      </p:sp>
      <p:sp>
        <p:nvSpPr>
          <p:cNvPr id="40" name="TextBox 39">
            <a:extLst>
              <a:ext uri="{FF2B5EF4-FFF2-40B4-BE49-F238E27FC236}">
                <a16:creationId xmlns:a16="http://schemas.microsoft.com/office/drawing/2014/main" id="{F0E5EFFD-3B17-402A-A6D6-1E48684FE5ED}"/>
              </a:ext>
            </a:extLst>
          </p:cNvPr>
          <p:cNvSpPr txBox="1"/>
          <p:nvPr/>
        </p:nvSpPr>
        <p:spPr>
          <a:xfrm>
            <a:off x="5820746" y="2821627"/>
            <a:ext cx="112370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cache line</a:t>
            </a:r>
          </a:p>
        </p:txBody>
      </p:sp>
      <p:sp>
        <p:nvSpPr>
          <p:cNvPr id="12304" name="Rectangle 12303">
            <a:extLst>
              <a:ext uri="{FF2B5EF4-FFF2-40B4-BE49-F238E27FC236}">
                <a16:creationId xmlns:a16="http://schemas.microsoft.com/office/drawing/2014/main" id="{E548FE9C-C042-44FC-84F7-68E7C5E46394}"/>
              </a:ext>
            </a:extLst>
          </p:cNvPr>
          <p:cNvSpPr/>
          <p:nvPr/>
        </p:nvSpPr>
        <p:spPr bwMode="auto">
          <a:xfrm>
            <a:off x="1811478" y="1278467"/>
            <a:ext cx="4009268" cy="837660"/>
          </a:xfrm>
          <a:prstGeom prst="rect">
            <a:avLst/>
          </a:prstGeom>
          <a:solidFill>
            <a:srgbClr val="F8C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FCCE2FF3-067C-4A94-9E9A-8CC4A9E619E8}"/>
              </a:ext>
            </a:extLst>
          </p:cNvPr>
          <p:cNvSpPr txBox="1"/>
          <p:nvPr/>
        </p:nvSpPr>
        <p:spPr>
          <a:xfrm>
            <a:off x="4228889" y="937877"/>
            <a:ext cx="962956"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registers</a:t>
            </a:r>
            <a:endParaRPr lang="en-US" sz="2000" dirty="0">
              <a:gradFill>
                <a:gsLst>
                  <a:gs pos="2917">
                    <a:schemeClr val="tx1"/>
                  </a:gs>
                  <a:gs pos="30000">
                    <a:schemeClr val="tx1"/>
                  </a:gs>
                </a:gsLst>
                <a:lin ang="5400000" scaled="0"/>
              </a:gradFill>
            </a:endParaRPr>
          </a:p>
        </p:txBody>
      </p:sp>
      <p:sp>
        <p:nvSpPr>
          <p:cNvPr id="38" name="Arrow: Up 37">
            <a:extLst>
              <a:ext uri="{FF2B5EF4-FFF2-40B4-BE49-F238E27FC236}">
                <a16:creationId xmlns:a16="http://schemas.microsoft.com/office/drawing/2014/main" id="{FF5ABB56-7277-4A2C-BCBD-4975EE6DCB96}"/>
              </a:ext>
            </a:extLst>
          </p:cNvPr>
          <p:cNvSpPr/>
          <p:nvPr/>
        </p:nvSpPr>
        <p:spPr bwMode="auto">
          <a:xfrm>
            <a:off x="4059520" y="3594337"/>
            <a:ext cx="240019" cy="23706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432AC3C-1588-4C5A-BFEE-0FF9684FB980}"/>
              </a:ext>
            </a:extLst>
          </p:cNvPr>
          <p:cNvSpPr txBox="1"/>
          <p:nvPr/>
        </p:nvSpPr>
        <p:spPr>
          <a:xfrm>
            <a:off x="1630338" y="6400800"/>
            <a:ext cx="18114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A</a:t>
            </a:r>
          </a:p>
        </p:txBody>
      </p:sp>
      <p:sp>
        <p:nvSpPr>
          <p:cNvPr id="41" name="TextBox 40">
            <a:extLst>
              <a:ext uri="{FF2B5EF4-FFF2-40B4-BE49-F238E27FC236}">
                <a16:creationId xmlns:a16="http://schemas.microsoft.com/office/drawing/2014/main" id="{6B467EB4-6EFC-45D0-BCA1-ED424B2E33A5}"/>
              </a:ext>
            </a:extLst>
          </p:cNvPr>
          <p:cNvSpPr txBox="1"/>
          <p:nvPr/>
        </p:nvSpPr>
        <p:spPr>
          <a:xfrm>
            <a:off x="4134430" y="6400800"/>
            <a:ext cx="16511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B</a:t>
            </a:r>
          </a:p>
        </p:txBody>
      </p:sp>
      <p:sp>
        <p:nvSpPr>
          <p:cNvPr id="42" name="TextBox 41">
            <a:extLst>
              <a:ext uri="{FF2B5EF4-FFF2-40B4-BE49-F238E27FC236}">
                <a16:creationId xmlns:a16="http://schemas.microsoft.com/office/drawing/2014/main" id="{EF2B38BE-1E4D-4A2D-B467-3058E5F24690}"/>
              </a:ext>
            </a:extLst>
          </p:cNvPr>
          <p:cNvSpPr txBox="1"/>
          <p:nvPr/>
        </p:nvSpPr>
        <p:spPr>
          <a:xfrm>
            <a:off x="6681276" y="6400800"/>
            <a:ext cx="16030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a:t>
            </a:r>
          </a:p>
        </p:txBody>
      </p:sp>
      <p:pic>
        <p:nvPicPr>
          <p:cNvPr id="3" name="Picture 2">
            <a:extLst>
              <a:ext uri="{FF2B5EF4-FFF2-40B4-BE49-F238E27FC236}">
                <a16:creationId xmlns:a16="http://schemas.microsoft.com/office/drawing/2014/main" id="{06811C50-3D58-4601-AFAA-61A53A26CE4A}"/>
              </a:ext>
            </a:extLst>
          </p:cNvPr>
          <p:cNvPicPr>
            <a:picLocks noChangeAspect="1"/>
          </p:cNvPicPr>
          <p:nvPr/>
        </p:nvPicPr>
        <p:blipFill>
          <a:blip r:embed="rId2"/>
          <a:stretch>
            <a:fillRect/>
          </a:stretch>
        </p:blipFill>
        <p:spPr>
          <a:xfrm>
            <a:off x="588263" y="3970937"/>
            <a:ext cx="7371748" cy="2353901"/>
          </a:xfrm>
          <a:prstGeom prst="rect">
            <a:avLst/>
          </a:prstGeom>
        </p:spPr>
      </p:pic>
      <p:pic>
        <p:nvPicPr>
          <p:cNvPr id="6" name="Picture 5">
            <a:extLst>
              <a:ext uri="{FF2B5EF4-FFF2-40B4-BE49-F238E27FC236}">
                <a16:creationId xmlns:a16="http://schemas.microsoft.com/office/drawing/2014/main" id="{1A88C28C-1CD5-4F4A-A29F-4B2C5F05D6D9}"/>
              </a:ext>
            </a:extLst>
          </p:cNvPr>
          <p:cNvPicPr>
            <a:picLocks noChangeAspect="1"/>
          </p:cNvPicPr>
          <p:nvPr/>
        </p:nvPicPr>
        <p:blipFill>
          <a:blip r:embed="rId3"/>
          <a:stretch>
            <a:fillRect/>
          </a:stretch>
        </p:blipFill>
        <p:spPr>
          <a:xfrm>
            <a:off x="579860" y="2967479"/>
            <a:ext cx="2286000" cy="323850"/>
          </a:xfrm>
          <a:prstGeom prst="rect">
            <a:avLst/>
          </a:prstGeom>
        </p:spPr>
      </p:pic>
      <p:sp>
        <p:nvSpPr>
          <p:cNvPr id="34" name="Rectangle 33">
            <a:extLst>
              <a:ext uri="{FF2B5EF4-FFF2-40B4-BE49-F238E27FC236}">
                <a16:creationId xmlns:a16="http://schemas.microsoft.com/office/drawing/2014/main" id="{066BB83B-CBB5-455C-9C91-9ECAA90BF5AD}"/>
              </a:ext>
            </a:extLst>
          </p:cNvPr>
          <p:cNvSpPr/>
          <p:nvPr/>
        </p:nvSpPr>
        <p:spPr bwMode="auto">
          <a:xfrm>
            <a:off x="579859" y="2964676"/>
            <a:ext cx="2295349" cy="326653"/>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43056-2E74-4552-8226-FB82386B7ED2}"/>
              </a:ext>
            </a:extLst>
          </p:cNvPr>
          <p:cNvPicPr>
            <a:picLocks noChangeAspect="1"/>
          </p:cNvPicPr>
          <p:nvPr/>
        </p:nvPicPr>
        <p:blipFill>
          <a:blip r:embed="rId4"/>
          <a:stretch>
            <a:fillRect/>
          </a:stretch>
        </p:blipFill>
        <p:spPr>
          <a:xfrm>
            <a:off x="3054924" y="2959215"/>
            <a:ext cx="2341062" cy="327060"/>
          </a:xfrm>
          <a:prstGeom prst="rect">
            <a:avLst/>
          </a:prstGeom>
        </p:spPr>
      </p:pic>
      <p:sp>
        <p:nvSpPr>
          <p:cNvPr id="31" name="Rectangle 30">
            <a:extLst>
              <a:ext uri="{FF2B5EF4-FFF2-40B4-BE49-F238E27FC236}">
                <a16:creationId xmlns:a16="http://schemas.microsoft.com/office/drawing/2014/main" id="{586BB946-5617-4E9A-A3B3-1CDFF83E5F2E}"/>
              </a:ext>
            </a:extLst>
          </p:cNvPr>
          <p:cNvSpPr/>
          <p:nvPr/>
        </p:nvSpPr>
        <p:spPr bwMode="auto">
          <a:xfrm>
            <a:off x="3064272" y="2967479"/>
            <a:ext cx="2295349" cy="326653"/>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004506D1-3E3A-49D0-828A-5D0EEE7094C8}"/>
              </a:ext>
            </a:extLst>
          </p:cNvPr>
          <p:cNvSpPr/>
          <p:nvPr/>
        </p:nvSpPr>
        <p:spPr bwMode="auto">
          <a:xfrm>
            <a:off x="570512" y="2963423"/>
            <a:ext cx="289072" cy="323850"/>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60C1EC41-09EE-4580-B001-3F818EA939C5}"/>
              </a:ext>
            </a:extLst>
          </p:cNvPr>
          <p:cNvGrpSpPr/>
          <p:nvPr/>
        </p:nvGrpSpPr>
        <p:grpSpPr>
          <a:xfrm>
            <a:off x="3674110" y="1546667"/>
            <a:ext cx="914132" cy="1370114"/>
            <a:chOff x="3674110" y="1546667"/>
            <a:chExt cx="914132" cy="1370114"/>
          </a:xfrm>
        </p:grpSpPr>
        <p:pic>
          <p:nvPicPr>
            <p:cNvPr id="17" name="Picture 16">
              <a:extLst>
                <a:ext uri="{FF2B5EF4-FFF2-40B4-BE49-F238E27FC236}">
                  <a16:creationId xmlns:a16="http://schemas.microsoft.com/office/drawing/2014/main" id="{0D65FA05-4C30-4F70-933D-0259E5110184}"/>
                </a:ext>
              </a:extLst>
            </p:cNvPr>
            <p:cNvPicPr>
              <a:picLocks noChangeAspect="1"/>
            </p:cNvPicPr>
            <p:nvPr/>
          </p:nvPicPr>
          <p:blipFill>
            <a:blip r:embed="rId5"/>
            <a:stretch>
              <a:fillRect/>
            </a:stretch>
          </p:blipFill>
          <p:spPr>
            <a:xfrm>
              <a:off x="3674110" y="1546667"/>
              <a:ext cx="914132" cy="323887"/>
            </a:xfrm>
            <a:prstGeom prst="rect">
              <a:avLst/>
            </a:prstGeom>
          </p:spPr>
        </p:pic>
        <p:cxnSp>
          <p:nvCxnSpPr>
            <p:cNvPr id="50" name="Straight Arrow Connector 49">
              <a:extLst>
                <a:ext uri="{FF2B5EF4-FFF2-40B4-BE49-F238E27FC236}">
                  <a16:creationId xmlns:a16="http://schemas.microsoft.com/office/drawing/2014/main" id="{B6F3BB65-8D42-49F2-888A-9A1AF3FD6CEF}"/>
                </a:ext>
              </a:extLst>
            </p:cNvPr>
            <p:cNvCxnSpPr>
              <a:cxnSpLocks/>
            </p:cNvCxnSpPr>
            <p:nvPr/>
          </p:nvCxnSpPr>
          <p:spPr>
            <a:xfrm flipV="1">
              <a:off x="4107299" y="1878818"/>
              <a:ext cx="0" cy="10379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D432358B-5844-4A74-BCB5-09564AEB3BD5}"/>
              </a:ext>
            </a:extLst>
          </p:cNvPr>
          <p:cNvSpPr/>
          <p:nvPr/>
        </p:nvSpPr>
        <p:spPr bwMode="auto">
          <a:xfrm>
            <a:off x="3077780" y="3981178"/>
            <a:ext cx="2295349" cy="326653"/>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18AD41D2-7A10-4A22-9606-73298CEF3666}"/>
              </a:ext>
            </a:extLst>
          </p:cNvPr>
          <p:cNvGrpSpPr/>
          <p:nvPr/>
        </p:nvGrpSpPr>
        <p:grpSpPr>
          <a:xfrm>
            <a:off x="715048" y="1540628"/>
            <a:ext cx="2308119" cy="1422795"/>
            <a:chOff x="715048" y="1540628"/>
            <a:chExt cx="2308119" cy="1422795"/>
          </a:xfrm>
        </p:grpSpPr>
        <p:grpSp>
          <p:nvGrpSpPr>
            <p:cNvPr id="11" name="Group 10">
              <a:extLst>
                <a:ext uri="{FF2B5EF4-FFF2-40B4-BE49-F238E27FC236}">
                  <a16:creationId xmlns:a16="http://schemas.microsoft.com/office/drawing/2014/main" id="{52373B7C-19B4-4598-B175-87645272FCA9}"/>
                </a:ext>
              </a:extLst>
            </p:cNvPr>
            <p:cNvGrpSpPr/>
            <p:nvPr/>
          </p:nvGrpSpPr>
          <p:grpSpPr>
            <a:xfrm>
              <a:off x="715048" y="1540628"/>
              <a:ext cx="2308119" cy="1422795"/>
              <a:chOff x="715048" y="1540628"/>
              <a:chExt cx="2308119" cy="1422795"/>
            </a:xfrm>
          </p:grpSpPr>
          <p:sp>
            <p:nvSpPr>
              <p:cNvPr id="53" name="Rectangle: Rounded Corners 52">
                <a:extLst>
                  <a:ext uri="{FF2B5EF4-FFF2-40B4-BE49-F238E27FC236}">
                    <a16:creationId xmlns:a16="http://schemas.microsoft.com/office/drawing/2014/main" id="{0F9A2313-8DCB-4476-8CE2-DAD4E0D904E8}"/>
                  </a:ext>
                </a:extLst>
              </p:cNvPr>
              <p:cNvSpPr/>
              <p:nvPr/>
            </p:nvSpPr>
            <p:spPr bwMode="auto">
              <a:xfrm>
                <a:off x="2217716" y="1540628"/>
                <a:ext cx="200519" cy="265778"/>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6D1528B8-E4B1-4EFB-872A-26A87EBFD43B}"/>
                  </a:ext>
                </a:extLst>
              </p:cNvPr>
              <p:cNvCxnSpPr>
                <a:cxnSpLocks/>
                <a:stCxn id="33" idx="0"/>
              </p:cNvCxnSpPr>
              <p:nvPr/>
            </p:nvCxnSpPr>
            <p:spPr>
              <a:xfrm flipV="1">
                <a:off x="715048" y="1890843"/>
                <a:ext cx="1796267" cy="10725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70EC8058-18AB-47C0-B8EA-E69DCD6D53C6}"/>
                  </a:ext>
                </a:extLst>
              </p:cNvPr>
              <p:cNvSpPr/>
              <p:nvPr/>
            </p:nvSpPr>
            <p:spPr bwMode="auto">
              <a:xfrm>
                <a:off x="2421263" y="1540628"/>
                <a:ext cx="200519" cy="265778"/>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131E0363-ED27-4A74-A3B8-6EA4A745A0AB}"/>
                  </a:ext>
                </a:extLst>
              </p:cNvPr>
              <p:cNvSpPr/>
              <p:nvPr/>
            </p:nvSpPr>
            <p:spPr bwMode="auto">
              <a:xfrm>
                <a:off x="2621782" y="1540628"/>
                <a:ext cx="200519" cy="265778"/>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A28CEB34-FCBB-4C44-AA73-C98EB35D5E45}"/>
                  </a:ext>
                </a:extLst>
              </p:cNvPr>
              <p:cNvSpPr/>
              <p:nvPr/>
            </p:nvSpPr>
            <p:spPr bwMode="auto">
              <a:xfrm>
                <a:off x="2822648" y="1540628"/>
                <a:ext cx="200519" cy="265778"/>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78C3941D-77F1-4137-8AAA-D837BDE0D61A}"/>
                </a:ext>
              </a:extLst>
            </p:cNvPr>
            <p:cNvSpPr txBox="1"/>
            <p:nvPr/>
          </p:nvSpPr>
          <p:spPr>
            <a:xfrm>
              <a:off x="1905505" y="2101289"/>
              <a:ext cx="999056"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broadcast</a:t>
              </a:r>
            </a:p>
          </p:txBody>
        </p:sp>
      </p:grpSp>
      <p:sp>
        <p:nvSpPr>
          <p:cNvPr id="35" name="Arrow: Up 34">
            <a:extLst>
              <a:ext uri="{FF2B5EF4-FFF2-40B4-BE49-F238E27FC236}">
                <a16:creationId xmlns:a16="http://schemas.microsoft.com/office/drawing/2014/main" id="{A80A5EE8-26F6-4D21-B5FB-38FDFD541B82}"/>
              </a:ext>
            </a:extLst>
          </p:cNvPr>
          <p:cNvSpPr/>
          <p:nvPr/>
        </p:nvSpPr>
        <p:spPr bwMode="auto">
          <a:xfrm>
            <a:off x="1493171" y="3549484"/>
            <a:ext cx="240019" cy="23706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94C8D59B-4C11-4B11-A395-8F51BF8A9893}"/>
              </a:ext>
            </a:extLst>
          </p:cNvPr>
          <p:cNvSpPr/>
          <p:nvPr/>
        </p:nvSpPr>
        <p:spPr bwMode="auto">
          <a:xfrm>
            <a:off x="601184" y="4247164"/>
            <a:ext cx="2295349" cy="326653"/>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A57F6BAD-363E-44D0-B46F-58CEA2F502FE}"/>
              </a:ext>
            </a:extLst>
          </p:cNvPr>
          <p:cNvGrpSpPr/>
          <p:nvPr/>
        </p:nvGrpSpPr>
        <p:grpSpPr>
          <a:xfrm>
            <a:off x="5611805" y="243561"/>
            <a:ext cx="4515607" cy="2731954"/>
            <a:chOff x="5611805" y="243561"/>
            <a:chExt cx="4515607" cy="2731954"/>
          </a:xfrm>
        </p:grpSpPr>
        <p:pic>
          <p:nvPicPr>
            <p:cNvPr id="51" name="Picture 50">
              <a:extLst>
                <a:ext uri="{FF2B5EF4-FFF2-40B4-BE49-F238E27FC236}">
                  <a16:creationId xmlns:a16="http://schemas.microsoft.com/office/drawing/2014/main" id="{C0E23D50-8D74-4DD6-8481-2B9B8A3F24D7}"/>
                </a:ext>
              </a:extLst>
            </p:cNvPr>
            <p:cNvPicPr>
              <a:picLocks noChangeAspect="1"/>
            </p:cNvPicPr>
            <p:nvPr/>
          </p:nvPicPr>
          <p:blipFill>
            <a:blip r:embed="rId6"/>
            <a:stretch>
              <a:fillRect/>
            </a:stretch>
          </p:blipFill>
          <p:spPr>
            <a:xfrm>
              <a:off x="6991970" y="243561"/>
              <a:ext cx="3135442" cy="2731954"/>
            </a:xfrm>
            <a:prstGeom prst="rect">
              <a:avLst/>
            </a:prstGeom>
          </p:spPr>
        </p:pic>
        <p:cxnSp>
          <p:nvCxnSpPr>
            <p:cNvPr id="12307" name="Straight Arrow Connector 12306">
              <a:extLst>
                <a:ext uri="{FF2B5EF4-FFF2-40B4-BE49-F238E27FC236}">
                  <a16:creationId xmlns:a16="http://schemas.microsoft.com/office/drawing/2014/main" id="{76850CF3-3171-4BAA-892E-046F40CEA542}"/>
                </a:ext>
              </a:extLst>
            </p:cNvPr>
            <p:cNvCxnSpPr>
              <a:cxnSpLocks/>
            </p:cNvCxnSpPr>
            <p:nvPr/>
          </p:nvCxnSpPr>
          <p:spPr>
            <a:xfrm flipV="1">
              <a:off x="5611805" y="1540628"/>
              <a:ext cx="1229771" cy="1222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Flowchart: Summing Junction 14">
              <a:extLst>
                <a:ext uri="{FF2B5EF4-FFF2-40B4-BE49-F238E27FC236}">
                  <a16:creationId xmlns:a16="http://schemas.microsoft.com/office/drawing/2014/main" id="{2A30FE5B-B2B4-4437-B7EC-6C546BC2BD8E}"/>
                </a:ext>
              </a:extLst>
            </p:cNvPr>
            <p:cNvSpPr/>
            <p:nvPr/>
          </p:nvSpPr>
          <p:spPr bwMode="auto">
            <a:xfrm>
              <a:off x="6089883" y="1247921"/>
              <a:ext cx="269334" cy="253682"/>
            </a:xfrm>
            <a:prstGeom prst="flowChartSummingJunction">
              <a:avLst/>
            </a:prstGeom>
            <a:solidFill>
              <a:schemeClr val="bg1"/>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572502C7-FF77-4DBB-9D6E-5E050DF35125}"/>
                </a:ext>
              </a:extLst>
            </p:cNvPr>
            <p:cNvSpPr txBox="1"/>
            <p:nvPr/>
          </p:nvSpPr>
          <p:spPr>
            <a:xfrm>
              <a:off x="5791465" y="931933"/>
              <a:ext cx="112530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elementwise</a:t>
              </a:r>
            </a:p>
          </p:txBody>
        </p:sp>
      </p:grpSp>
      <p:pic>
        <p:nvPicPr>
          <p:cNvPr id="5" name="Picture 2" descr="A series of rectangles of increasing proportions representing increasing memory from on-CPU registers and L1 cache through L2, L3, and main memory.">
            <a:extLst>
              <a:ext uri="{FF2B5EF4-FFF2-40B4-BE49-F238E27FC236}">
                <a16:creationId xmlns:a16="http://schemas.microsoft.com/office/drawing/2014/main" id="{59867227-7F9A-4F74-BC3F-255EDDAA64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0872" y="1759872"/>
            <a:ext cx="3933500" cy="396789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147EC4BE-7D83-4290-AD79-BDAC461E17F7}"/>
              </a:ext>
            </a:extLst>
          </p:cNvPr>
          <p:cNvCxnSpPr/>
          <p:nvPr/>
        </p:nvCxnSpPr>
        <p:spPr>
          <a:xfrm flipH="1">
            <a:off x="6991970" y="1806406"/>
            <a:ext cx="443880" cy="26040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836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par>
                                <p:cTn id="22" presetID="2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4" grpId="0" animBg="1"/>
      <p:bldP spid="31" grpId="0" animBg="1"/>
      <p:bldP spid="33" grpId="0" animBg="1"/>
      <p:bldP spid="56" grpId="0" animBg="1"/>
      <p:bldP spid="35"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7B45-C1B9-47F9-8046-D5696D020595}"/>
              </a:ext>
            </a:extLst>
          </p:cNvPr>
          <p:cNvSpPr>
            <a:spLocks noGrp="1"/>
          </p:cNvSpPr>
          <p:nvPr>
            <p:ph type="title"/>
          </p:nvPr>
        </p:nvSpPr>
        <p:spPr/>
        <p:txBody>
          <a:bodyPr/>
          <a:lstStyle/>
          <a:p>
            <a:r>
              <a:rPr lang="zh-CN" altLang="en-US" dirty="0"/>
              <a:t>优化方案</a:t>
            </a:r>
            <a:endParaRPr lang="en-US" dirty="0"/>
          </a:p>
        </p:txBody>
      </p:sp>
      <p:sp>
        <p:nvSpPr>
          <p:cNvPr id="3" name="Text Placeholder 2">
            <a:extLst>
              <a:ext uri="{FF2B5EF4-FFF2-40B4-BE49-F238E27FC236}">
                <a16:creationId xmlns:a16="http://schemas.microsoft.com/office/drawing/2014/main" id="{17FF1204-C123-47B8-ADA9-BF40B7B7BCC5}"/>
              </a:ext>
            </a:extLst>
          </p:cNvPr>
          <p:cNvSpPr>
            <a:spLocks noGrp="1"/>
          </p:cNvSpPr>
          <p:nvPr>
            <p:ph type="body" sz="quarter" idx="10"/>
          </p:nvPr>
        </p:nvSpPr>
        <p:spPr>
          <a:xfrm>
            <a:off x="584200" y="1435497"/>
            <a:ext cx="6248400" cy="1292662"/>
          </a:xfrm>
        </p:spPr>
        <p:txBody>
          <a:bodyPr/>
          <a:lstStyle/>
          <a:p>
            <a:r>
              <a:rPr lang="zh-CN" altLang="en-US" dirty="0"/>
              <a:t>考虑到</a:t>
            </a:r>
            <a:r>
              <a:rPr lang="en-US" altLang="zh-CN" dirty="0"/>
              <a:t>register</a:t>
            </a:r>
            <a:r>
              <a:rPr lang="zh-CN" altLang="en-US" dirty="0"/>
              <a:t>的重用，实际中往往需要将</a:t>
            </a:r>
            <a:r>
              <a:rPr lang="en-US" altLang="zh-CN" dirty="0"/>
              <a:t>A</a:t>
            </a:r>
            <a:r>
              <a:rPr lang="zh-CN" altLang="en-US" dirty="0"/>
              <a:t>和</a:t>
            </a:r>
            <a:r>
              <a:rPr lang="en-US" altLang="zh-CN" dirty="0"/>
              <a:t>B</a:t>
            </a:r>
            <a:r>
              <a:rPr lang="zh-CN" altLang="en-US" dirty="0"/>
              <a:t>矩阵划分成合适大小的块，使得最终的访问性价比最高</a:t>
            </a:r>
            <a:endParaRPr lang="en-US" dirty="0"/>
          </a:p>
        </p:txBody>
      </p:sp>
      <p:pic>
        <p:nvPicPr>
          <p:cNvPr id="14338" name="Picture 2">
            <a:extLst>
              <a:ext uri="{FF2B5EF4-FFF2-40B4-BE49-F238E27FC236}">
                <a16:creationId xmlns:a16="http://schemas.microsoft.com/office/drawing/2014/main" id="{B20E8803-D36C-4CFC-8632-521CD6D5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3743821"/>
            <a:ext cx="6042238" cy="23083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7EE167-E9B1-4E54-93D4-2B512F10B3FC}"/>
              </a:ext>
            </a:extLst>
          </p:cNvPr>
          <p:cNvSpPr txBox="1"/>
          <p:nvPr/>
        </p:nvSpPr>
        <p:spPr>
          <a:xfrm>
            <a:off x="7043371" y="723331"/>
            <a:ext cx="4867615" cy="5847755"/>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float8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csum</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regsA</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regsB</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 {{0.0}};</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for (int p = 0; p &lt; k; p++) {</a:t>
            </a:r>
          </a:p>
          <a:p>
            <a:endPar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endParaRP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 Perform the DOT product.</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for (int bi = 0; bi &lt;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regsB</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bi++)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float8 bb = LoadFloat8(&amp;B(p, bi * 8));</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for (int ai = 0; ai &lt;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regsA</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ai++)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float8 aa = BroadcastFloat8(A(ai, p));</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csum</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[ai][bi] += aa * bb;</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p>
          <a:p>
            <a:endPar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endParaRP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 Accumulate the results into C.</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for (int ai = 0; ai &lt;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regsA</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ai++)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for (int bi = 0; bi &lt;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regsB</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bi++)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AdduFloat8(&amp;C(ai, bi * 8),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csum</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[ai][bi]);</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p>
        </p:txBody>
      </p:sp>
    </p:spTree>
    <p:extLst>
      <p:ext uri="{BB962C8B-B14F-4D97-AF65-F5344CB8AC3E}">
        <p14:creationId xmlns:p14="http://schemas.microsoft.com/office/powerpoint/2010/main" val="29379715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CA7-208E-45A2-BB6F-0C5F163AC1F5}"/>
              </a:ext>
            </a:extLst>
          </p:cNvPr>
          <p:cNvSpPr>
            <a:spLocks noGrp="1"/>
          </p:cNvSpPr>
          <p:nvPr>
            <p:ph type="title"/>
          </p:nvPr>
        </p:nvSpPr>
        <p:spPr/>
        <p:txBody>
          <a:bodyPr/>
          <a:lstStyle/>
          <a:p>
            <a:r>
              <a:rPr lang="zh-CN" altLang="en-US" dirty="0"/>
              <a:t>然而，实际的优化远比这些复杂</a:t>
            </a:r>
            <a:r>
              <a:rPr lang="en-US" altLang="zh-CN" dirty="0"/>
              <a:t>…</a:t>
            </a:r>
            <a:endParaRPr lang="en-US" dirty="0"/>
          </a:p>
        </p:txBody>
      </p:sp>
      <p:sp>
        <p:nvSpPr>
          <p:cNvPr id="3" name="Text Placeholder 2">
            <a:extLst>
              <a:ext uri="{FF2B5EF4-FFF2-40B4-BE49-F238E27FC236}">
                <a16:creationId xmlns:a16="http://schemas.microsoft.com/office/drawing/2014/main" id="{D3B42996-9E85-4EB2-94A9-FC55AA2BE67B}"/>
              </a:ext>
            </a:extLst>
          </p:cNvPr>
          <p:cNvSpPr>
            <a:spLocks noGrp="1"/>
          </p:cNvSpPr>
          <p:nvPr>
            <p:ph type="body" sz="quarter" idx="10"/>
          </p:nvPr>
        </p:nvSpPr>
        <p:spPr>
          <a:xfrm>
            <a:off x="584200" y="1435497"/>
            <a:ext cx="11018520" cy="4789003"/>
          </a:xfrm>
        </p:spPr>
        <p:txBody>
          <a:bodyPr/>
          <a:lstStyle/>
          <a:p>
            <a:r>
              <a:rPr lang="zh-CN" altLang="en-US" dirty="0"/>
              <a:t>其它需要考虑的优化</a:t>
            </a:r>
            <a:endParaRPr lang="en-US" altLang="zh-CN" dirty="0"/>
          </a:p>
          <a:p>
            <a:pPr lvl="1"/>
            <a:r>
              <a:rPr lang="zh-CN" altLang="en-US" dirty="0"/>
              <a:t>考虑多核并行计算</a:t>
            </a:r>
            <a:endParaRPr lang="en-US" altLang="zh-CN" dirty="0"/>
          </a:p>
          <a:p>
            <a:pPr lvl="1"/>
            <a:r>
              <a:rPr lang="zh-CN" altLang="en-US" dirty="0"/>
              <a:t>多个</a:t>
            </a:r>
            <a:r>
              <a:rPr lang="en-US" altLang="zh-CN" dirty="0"/>
              <a:t>FMA</a:t>
            </a:r>
            <a:r>
              <a:rPr lang="zh-CN" altLang="en-US" dirty="0"/>
              <a:t>调度端口</a:t>
            </a:r>
            <a:endParaRPr lang="en-US" altLang="zh-CN" dirty="0"/>
          </a:p>
          <a:p>
            <a:pPr lvl="1"/>
            <a:r>
              <a:rPr lang="zh-CN" altLang="en-US" dirty="0"/>
              <a:t>流水线并行</a:t>
            </a:r>
            <a:endParaRPr lang="en-US" altLang="zh-CN" dirty="0"/>
          </a:p>
          <a:p>
            <a:pPr lvl="1"/>
            <a:r>
              <a:rPr lang="en-US" altLang="zh-CN" dirty="0"/>
              <a:t>Tiling</a:t>
            </a:r>
          </a:p>
          <a:p>
            <a:pPr lvl="1"/>
            <a:r>
              <a:rPr lang="en-US" altLang="zh-CN" dirty="0"/>
              <a:t>AVX/SSE</a:t>
            </a:r>
            <a:r>
              <a:rPr lang="zh-CN" altLang="en-US" dirty="0"/>
              <a:t>指令的使用</a:t>
            </a:r>
            <a:endParaRPr lang="en-US" altLang="zh-CN" dirty="0"/>
          </a:p>
          <a:p>
            <a:pPr lvl="1"/>
            <a:r>
              <a:rPr lang="en-US" altLang="zh-CN" dirty="0"/>
              <a:t>…</a:t>
            </a:r>
          </a:p>
          <a:p>
            <a:r>
              <a:rPr lang="zh-CN" altLang="en-US" dirty="0"/>
              <a:t>所幸的是</a:t>
            </a:r>
            <a:endParaRPr lang="en-US" altLang="zh-CN" dirty="0"/>
          </a:p>
          <a:p>
            <a:pPr lvl="1"/>
            <a:r>
              <a:rPr lang="en-US" altLang="zh-CN" dirty="0"/>
              <a:t>BLAS </a:t>
            </a:r>
            <a:r>
              <a:rPr lang="zh-CN" altLang="en-US" dirty="0"/>
              <a:t>库</a:t>
            </a:r>
            <a:endParaRPr lang="en-US" altLang="zh-CN" dirty="0"/>
          </a:p>
          <a:p>
            <a:pPr lvl="1"/>
            <a:r>
              <a:rPr lang="en-US" altLang="zh-CN" dirty="0"/>
              <a:t>Intel Math Kernel Library </a:t>
            </a:r>
            <a:r>
              <a:rPr lang="zh-CN" altLang="en-US" dirty="0"/>
              <a:t>（</a:t>
            </a:r>
            <a:r>
              <a:rPr lang="en-US" altLang="zh-CN" dirty="0"/>
              <a:t>MKL)</a:t>
            </a:r>
          </a:p>
          <a:p>
            <a:pPr lvl="1"/>
            <a:endParaRPr lang="en-US" altLang="zh-CN" dirty="0"/>
          </a:p>
          <a:p>
            <a:pPr marL="0" indent="0">
              <a:buNone/>
            </a:pPr>
            <a:endParaRPr lang="en-US" dirty="0"/>
          </a:p>
        </p:txBody>
      </p:sp>
    </p:spTree>
    <p:extLst>
      <p:ext uri="{BB962C8B-B14F-4D97-AF65-F5344CB8AC3E}">
        <p14:creationId xmlns:p14="http://schemas.microsoft.com/office/powerpoint/2010/main" val="5951585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690E-3EEF-485E-A894-4BA39B7A4886}"/>
              </a:ext>
            </a:extLst>
          </p:cNvPr>
          <p:cNvSpPr>
            <a:spLocks noGrp="1"/>
          </p:cNvSpPr>
          <p:nvPr>
            <p:ph type="title"/>
          </p:nvPr>
        </p:nvSpPr>
        <p:spPr/>
        <p:txBody>
          <a:bodyPr/>
          <a:lstStyle/>
          <a:p>
            <a:r>
              <a:rPr lang="zh-CN" altLang="en-US" dirty="0"/>
              <a:t>小结：</a:t>
            </a:r>
            <a:r>
              <a:rPr lang="en-US" altLang="zh-CN" dirty="0"/>
              <a:t>CPU</a:t>
            </a:r>
            <a:r>
              <a:rPr lang="zh-CN" altLang="en-US" dirty="0"/>
              <a:t>与矩阵运算</a:t>
            </a:r>
            <a:endParaRPr lang="en-US" dirty="0"/>
          </a:p>
        </p:txBody>
      </p:sp>
      <p:sp>
        <p:nvSpPr>
          <p:cNvPr id="3" name="Text Placeholder 2">
            <a:extLst>
              <a:ext uri="{FF2B5EF4-FFF2-40B4-BE49-F238E27FC236}">
                <a16:creationId xmlns:a16="http://schemas.microsoft.com/office/drawing/2014/main" id="{F6E7F16C-F368-4591-8989-3294309800A4}"/>
              </a:ext>
            </a:extLst>
          </p:cNvPr>
          <p:cNvSpPr>
            <a:spLocks noGrp="1"/>
          </p:cNvSpPr>
          <p:nvPr>
            <p:ph type="body" sz="quarter" idx="10"/>
          </p:nvPr>
        </p:nvSpPr>
        <p:spPr>
          <a:xfrm>
            <a:off x="584200" y="1435497"/>
            <a:ext cx="11018520" cy="1982081"/>
          </a:xfrm>
        </p:spPr>
        <p:txBody>
          <a:bodyPr/>
          <a:lstStyle/>
          <a:p>
            <a:r>
              <a:rPr lang="en-US" altLang="zh-CN" dirty="0"/>
              <a:t>CPU</a:t>
            </a:r>
            <a:r>
              <a:rPr lang="zh-CN" altLang="en-US" dirty="0"/>
              <a:t>核心的组成</a:t>
            </a:r>
            <a:endParaRPr lang="en-US" altLang="zh-CN" dirty="0"/>
          </a:p>
          <a:p>
            <a:r>
              <a:rPr lang="zh-CN" altLang="en-US" dirty="0"/>
              <a:t>计算单元与控制单元</a:t>
            </a:r>
            <a:endParaRPr lang="en-US" altLang="zh-CN" dirty="0"/>
          </a:p>
          <a:p>
            <a:r>
              <a:rPr lang="zh-CN" altLang="en-US" dirty="0"/>
              <a:t>内存架构</a:t>
            </a:r>
            <a:endParaRPr lang="en-US" altLang="zh-CN" dirty="0"/>
          </a:p>
          <a:p>
            <a:r>
              <a:rPr lang="en-US" altLang="zh-CN" dirty="0"/>
              <a:t>CPU</a:t>
            </a:r>
            <a:r>
              <a:rPr lang="zh-CN" altLang="en-US" dirty="0"/>
              <a:t>上高效矩阵计算</a:t>
            </a:r>
            <a:endParaRPr lang="en-US" dirty="0"/>
          </a:p>
        </p:txBody>
      </p:sp>
      <p:pic>
        <p:nvPicPr>
          <p:cNvPr id="4" name="Picture 4">
            <a:extLst>
              <a:ext uri="{FF2B5EF4-FFF2-40B4-BE49-F238E27FC236}">
                <a16:creationId xmlns:a16="http://schemas.microsoft.com/office/drawing/2014/main" id="{82FD06D8-8B48-4EA5-9136-A509F9B022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083"/>
          <a:stretch/>
        </p:blipFill>
        <p:spPr bwMode="auto">
          <a:xfrm>
            <a:off x="8358481" y="457200"/>
            <a:ext cx="3158067" cy="26541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series of rectangles of increasing proportions representing increasing memory from on-CPU registers and L1 cache through L2, L3, and main memory.">
            <a:extLst>
              <a:ext uri="{FF2B5EF4-FFF2-40B4-BE49-F238E27FC236}">
                <a16:creationId xmlns:a16="http://schemas.microsoft.com/office/drawing/2014/main" id="{EAA87473-FF78-4703-993B-B3518070F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266" y="2890102"/>
            <a:ext cx="3754499" cy="396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8559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235F-B10B-4689-8970-738DD7DDA00B}"/>
              </a:ext>
            </a:extLst>
          </p:cNvPr>
          <p:cNvSpPr>
            <a:spLocks noGrp="1"/>
          </p:cNvSpPr>
          <p:nvPr>
            <p:ph type="title"/>
          </p:nvPr>
        </p:nvSpPr>
        <p:spPr/>
        <p:txBody>
          <a:bodyPr/>
          <a:lstStyle/>
          <a:p>
            <a:r>
              <a:rPr lang="en-US" altLang="zh-CN" dirty="0"/>
              <a:t>G</a:t>
            </a:r>
            <a:r>
              <a:rPr lang="en-US" dirty="0"/>
              <a:t>PU</a:t>
            </a:r>
            <a:r>
              <a:rPr lang="zh-CN" altLang="en-US" dirty="0"/>
              <a:t>体系结构</a:t>
            </a:r>
            <a:endParaRPr lang="en-US" dirty="0"/>
          </a:p>
        </p:txBody>
      </p:sp>
      <p:pic>
        <p:nvPicPr>
          <p:cNvPr id="4" name="Picture 3">
            <a:extLst>
              <a:ext uri="{FF2B5EF4-FFF2-40B4-BE49-F238E27FC236}">
                <a16:creationId xmlns:a16="http://schemas.microsoft.com/office/drawing/2014/main" id="{66234209-6BFC-44B9-AC50-2409B36DBFB1}"/>
              </a:ext>
            </a:extLst>
          </p:cNvPr>
          <p:cNvPicPr>
            <a:picLocks noChangeAspect="1"/>
          </p:cNvPicPr>
          <p:nvPr/>
        </p:nvPicPr>
        <p:blipFill>
          <a:blip r:embed="rId2"/>
          <a:stretch>
            <a:fillRect/>
          </a:stretch>
        </p:blipFill>
        <p:spPr>
          <a:xfrm>
            <a:off x="762889" y="1551368"/>
            <a:ext cx="6102882" cy="4141689"/>
          </a:xfrm>
          <a:prstGeom prst="rect">
            <a:avLst/>
          </a:prstGeom>
        </p:spPr>
      </p:pic>
      <p:pic>
        <p:nvPicPr>
          <p:cNvPr id="5" name="Picture 4">
            <a:extLst>
              <a:ext uri="{FF2B5EF4-FFF2-40B4-BE49-F238E27FC236}">
                <a16:creationId xmlns:a16="http://schemas.microsoft.com/office/drawing/2014/main" id="{56572F82-B551-433D-A8FF-8622D3DA6F6E}"/>
              </a:ext>
            </a:extLst>
          </p:cNvPr>
          <p:cNvPicPr>
            <a:picLocks noChangeAspect="1"/>
          </p:cNvPicPr>
          <p:nvPr/>
        </p:nvPicPr>
        <p:blipFill>
          <a:blip r:embed="rId3"/>
          <a:stretch>
            <a:fillRect/>
          </a:stretch>
        </p:blipFill>
        <p:spPr>
          <a:xfrm>
            <a:off x="7183557" y="1193158"/>
            <a:ext cx="4085406" cy="5086034"/>
          </a:xfrm>
          <a:prstGeom prst="rect">
            <a:avLst/>
          </a:prstGeom>
        </p:spPr>
      </p:pic>
      <p:sp>
        <p:nvSpPr>
          <p:cNvPr id="6" name="Rectangle 5">
            <a:extLst>
              <a:ext uri="{FF2B5EF4-FFF2-40B4-BE49-F238E27FC236}">
                <a16:creationId xmlns:a16="http://schemas.microsoft.com/office/drawing/2014/main" id="{8ECFD04A-7E31-4997-9E6C-2ADEA5E1CD00}"/>
              </a:ext>
            </a:extLst>
          </p:cNvPr>
          <p:cNvSpPr/>
          <p:nvPr/>
        </p:nvSpPr>
        <p:spPr>
          <a:xfrm>
            <a:off x="8112037" y="6461153"/>
            <a:ext cx="4079963" cy="363946"/>
          </a:xfrm>
          <a:prstGeom prst="rect">
            <a:avLst/>
          </a:prstGeom>
        </p:spPr>
        <p:txBody>
          <a:bodyPr wrap="none">
            <a:spAutoFit/>
          </a:bodyPr>
          <a:lstStyle/>
          <a:p>
            <a:r>
              <a:rPr lang="en-US" dirty="0">
                <a:hlinkClick r:id="rId4"/>
              </a:rPr>
              <a:t>Source: http://dlsys.cs.washington.edu/</a:t>
            </a:r>
            <a:endParaRPr lang="en-US" dirty="0"/>
          </a:p>
        </p:txBody>
      </p:sp>
    </p:spTree>
    <p:extLst>
      <p:ext uri="{BB962C8B-B14F-4D97-AF65-F5344CB8AC3E}">
        <p14:creationId xmlns:p14="http://schemas.microsoft.com/office/powerpoint/2010/main" val="3946748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C457-42BC-4ED8-BFF2-3DEF8D1E847E}"/>
              </a:ext>
            </a:extLst>
          </p:cNvPr>
          <p:cNvSpPr>
            <a:spLocks noGrp="1"/>
          </p:cNvSpPr>
          <p:nvPr>
            <p:ph type="title"/>
          </p:nvPr>
        </p:nvSpPr>
        <p:spPr/>
        <p:txBody>
          <a:bodyPr/>
          <a:lstStyle/>
          <a:p>
            <a:r>
              <a:rPr lang="en-US" dirty="0"/>
              <a:t>GPU</a:t>
            </a:r>
            <a:r>
              <a:rPr lang="zh-CN" altLang="en-US" dirty="0"/>
              <a:t>体系结构</a:t>
            </a:r>
            <a:endParaRPr lang="en-US" dirty="0"/>
          </a:p>
        </p:txBody>
      </p:sp>
      <p:sp>
        <p:nvSpPr>
          <p:cNvPr id="3" name="Text Placeholder 2">
            <a:extLst>
              <a:ext uri="{FF2B5EF4-FFF2-40B4-BE49-F238E27FC236}">
                <a16:creationId xmlns:a16="http://schemas.microsoft.com/office/drawing/2014/main" id="{31C87EAC-393E-459B-AC7E-C1E0DC61480B}"/>
              </a:ext>
            </a:extLst>
          </p:cNvPr>
          <p:cNvSpPr>
            <a:spLocks noGrp="1"/>
          </p:cNvSpPr>
          <p:nvPr>
            <p:ph type="body" sz="quarter" idx="10"/>
          </p:nvPr>
        </p:nvSpPr>
        <p:spPr>
          <a:xfrm>
            <a:off x="584200" y="1435497"/>
            <a:ext cx="11018520" cy="4419671"/>
          </a:xfrm>
        </p:spPr>
        <p:txBody>
          <a:bodyPr/>
          <a:lstStyle/>
          <a:p>
            <a:r>
              <a:rPr lang="zh-CN" altLang="en-US" dirty="0"/>
              <a:t>由上千个简单的核心（</a:t>
            </a:r>
            <a:r>
              <a:rPr lang="en-US" altLang="zh-CN" dirty="0"/>
              <a:t>core</a:t>
            </a:r>
            <a:r>
              <a:rPr lang="zh-CN" altLang="en-US" dirty="0"/>
              <a:t>）组成</a:t>
            </a:r>
            <a:endParaRPr lang="en-US" altLang="zh-CN" dirty="0"/>
          </a:p>
          <a:p>
            <a:pPr lvl="1"/>
            <a:r>
              <a:rPr lang="zh-CN" altLang="en-US" dirty="0"/>
              <a:t>每个</a:t>
            </a:r>
            <a:r>
              <a:rPr lang="en-US" altLang="zh-CN" dirty="0"/>
              <a:t>Core</a:t>
            </a:r>
            <a:r>
              <a:rPr lang="zh-CN" altLang="en-US" dirty="0"/>
              <a:t>的结构非常简单（与</a:t>
            </a:r>
            <a:r>
              <a:rPr lang="en-US" altLang="zh-CN" dirty="0"/>
              <a:t>CPU</a:t>
            </a:r>
            <a:r>
              <a:rPr lang="zh-CN" altLang="en-US" dirty="0"/>
              <a:t>相比）</a:t>
            </a:r>
            <a:endParaRPr lang="en-US" altLang="zh-CN" dirty="0"/>
          </a:p>
          <a:p>
            <a:pPr lvl="1"/>
            <a:r>
              <a:rPr lang="zh-CN" altLang="en-US" b="1" dirty="0"/>
              <a:t>不支持</a:t>
            </a:r>
            <a:r>
              <a:rPr lang="zh-CN" altLang="en-US" dirty="0"/>
              <a:t>分支预测、推测执行、乱序执行等</a:t>
            </a:r>
            <a:endParaRPr lang="en-US" altLang="zh-CN" dirty="0"/>
          </a:p>
          <a:p>
            <a:pPr lvl="1"/>
            <a:endParaRPr lang="en-US" dirty="0"/>
          </a:p>
          <a:p>
            <a:r>
              <a:rPr lang="en-US" altLang="zh-CN" dirty="0"/>
              <a:t>GPU</a:t>
            </a:r>
            <a:r>
              <a:rPr lang="zh-CN" altLang="en-US" dirty="0"/>
              <a:t>特点</a:t>
            </a:r>
            <a:endParaRPr lang="en-US" altLang="zh-CN" dirty="0"/>
          </a:p>
          <a:p>
            <a:pPr lvl="1"/>
            <a:r>
              <a:rPr lang="zh-CN" altLang="en-US" dirty="0"/>
              <a:t>较高的计算密度</a:t>
            </a:r>
            <a:endParaRPr lang="en-US" altLang="zh-CN" dirty="0"/>
          </a:p>
          <a:p>
            <a:pPr lvl="1"/>
            <a:r>
              <a:rPr lang="zh-CN" altLang="en-US" dirty="0"/>
              <a:t>计算与访存比较高</a:t>
            </a:r>
            <a:endParaRPr lang="en-US" altLang="zh-CN" dirty="0"/>
          </a:p>
          <a:p>
            <a:pPr lvl="1"/>
            <a:r>
              <a:rPr lang="zh-CN" altLang="en-US" dirty="0"/>
              <a:t>擅长处理高度并行的计算：如图像处理，矩阵计算</a:t>
            </a:r>
            <a:endParaRPr lang="en-US" altLang="zh-CN" dirty="0"/>
          </a:p>
          <a:p>
            <a:pPr lvl="1"/>
            <a:r>
              <a:rPr lang="zh-CN" altLang="en-US" dirty="0"/>
              <a:t>早期主要用与显示处理</a:t>
            </a:r>
            <a:endParaRPr lang="en-US" altLang="zh-CN" dirty="0"/>
          </a:p>
          <a:p>
            <a:pPr lvl="1"/>
            <a:r>
              <a:rPr lang="zh-CN" altLang="en-US" dirty="0"/>
              <a:t>缺点：不擅长处理控制逻辑复杂的程序</a:t>
            </a:r>
            <a:endParaRPr lang="en-US" altLang="zh-CN" dirty="0"/>
          </a:p>
          <a:p>
            <a:endParaRPr lang="en-US" dirty="0"/>
          </a:p>
        </p:txBody>
      </p:sp>
      <p:pic>
        <p:nvPicPr>
          <p:cNvPr id="4" name="Picture 4">
            <a:extLst>
              <a:ext uri="{FF2B5EF4-FFF2-40B4-BE49-F238E27FC236}">
                <a16:creationId xmlns:a16="http://schemas.microsoft.com/office/drawing/2014/main" id="{863AE966-B571-4C02-9BE2-737DC45E36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6" r="56241"/>
          <a:stretch/>
        </p:blipFill>
        <p:spPr bwMode="auto">
          <a:xfrm>
            <a:off x="8656320" y="1152787"/>
            <a:ext cx="3111500" cy="26541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EC2C06-E648-43A7-B2EC-68D9F1F912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680" r="-405"/>
          <a:stretch/>
        </p:blipFill>
        <p:spPr bwMode="auto">
          <a:xfrm>
            <a:off x="8623300" y="3986659"/>
            <a:ext cx="3144520" cy="2654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8483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349F-58EB-4B0E-80D4-FE6B9A5949DB}"/>
              </a:ext>
            </a:extLst>
          </p:cNvPr>
          <p:cNvSpPr>
            <a:spLocks noGrp="1"/>
          </p:cNvSpPr>
          <p:nvPr>
            <p:ph type="title"/>
          </p:nvPr>
        </p:nvSpPr>
        <p:spPr/>
        <p:txBody>
          <a:bodyPr/>
          <a:lstStyle/>
          <a:p>
            <a:r>
              <a:rPr lang="en-US" altLang="zh-CN" dirty="0"/>
              <a:t>GPU</a:t>
            </a:r>
            <a:r>
              <a:rPr lang="zh-CN" altLang="en-US" dirty="0"/>
              <a:t>执行模型</a:t>
            </a:r>
            <a:endParaRPr lang="en-US" dirty="0"/>
          </a:p>
        </p:txBody>
      </p:sp>
      <p:sp>
        <p:nvSpPr>
          <p:cNvPr id="3" name="Text Placeholder 2">
            <a:extLst>
              <a:ext uri="{FF2B5EF4-FFF2-40B4-BE49-F238E27FC236}">
                <a16:creationId xmlns:a16="http://schemas.microsoft.com/office/drawing/2014/main" id="{1BA85F05-530E-40C8-BF62-224C22A185F0}"/>
              </a:ext>
            </a:extLst>
          </p:cNvPr>
          <p:cNvSpPr>
            <a:spLocks noGrp="1"/>
          </p:cNvSpPr>
          <p:nvPr>
            <p:ph type="body" sz="quarter" idx="10"/>
          </p:nvPr>
        </p:nvSpPr>
        <p:spPr>
          <a:xfrm>
            <a:off x="584200" y="1435497"/>
            <a:ext cx="11018520" cy="2277547"/>
          </a:xfrm>
        </p:spPr>
        <p:txBody>
          <a:bodyPr/>
          <a:lstStyle/>
          <a:p>
            <a:r>
              <a:rPr lang="en-US" altLang="zh-CN" dirty="0"/>
              <a:t>SIMT</a:t>
            </a:r>
            <a:r>
              <a:rPr lang="zh-CN" altLang="en-US" dirty="0"/>
              <a:t>（</a:t>
            </a:r>
            <a:r>
              <a:rPr lang="en-US" altLang="zh-CN" dirty="0"/>
              <a:t>Single Instruction, Multiple Threads</a:t>
            </a:r>
            <a:r>
              <a:rPr lang="zh-CN" altLang="en-US" dirty="0"/>
              <a:t>）</a:t>
            </a:r>
            <a:endParaRPr lang="en-US" altLang="zh-CN" dirty="0"/>
          </a:p>
          <a:p>
            <a:pPr lvl="1"/>
            <a:r>
              <a:rPr lang="zh-CN" altLang="en-US" dirty="0"/>
              <a:t>将一组</a:t>
            </a:r>
            <a:r>
              <a:rPr lang="en-US" altLang="zh-CN" dirty="0"/>
              <a:t>Cores</a:t>
            </a:r>
            <a:r>
              <a:rPr lang="zh-CN" altLang="en-US" dirty="0"/>
              <a:t>组织成一个</a:t>
            </a:r>
            <a:r>
              <a:rPr lang="en-US" altLang="zh-CN" dirty="0"/>
              <a:t>cluster</a:t>
            </a:r>
          </a:p>
          <a:p>
            <a:pPr lvl="1"/>
            <a:r>
              <a:rPr lang="zh-CN" altLang="en-US" dirty="0"/>
              <a:t>在同一时间这些</a:t>
            </a:r>
            <a:r>
              <a:rPr lang="en-US" altLang="zh-CN" dirty="0"/>
              <a:t>cores</a:t>
            </a:r>
            <a:r>
              <a:rPr lang="zh-CN" altLang="en-US" dirty="0"/>
              <a:t>都执行相同的指令</a:t>
            </a:r>
            <a:endParaRPr lang="en-US" altLang="zh-CN" dirty="0"/>
          </a:p>
          <a:p>
            <a:pPr lvl="1"/>
            <a:r>
              <a:rPr lang="en-US" altLang="zh-CN" dirty="0"/>
              <a:t>32</a:t>
            </a:r>
            <a:r>
              <a:rPr lang="zh-CN" altLang="en-US" dirty="0"/>
              <a:t>个线程为一组构成</a:t>
            </a:r>
            <a:r>
              <a:rPr lang="en-US" altLang="zh-CN" dirty="0"/>
              <a:t>warp, </a:t>
            </a:r>
            <a:r>
              <a:rPr lang="zh-CN" altLang="en-US" dirty="0"/>
              <a:t>以</a:t>
            </a:r>
            <a:r>
              <a:rPr lang="en-US" altLang="zh-CN" dirty="0"/>
              <a:t>warp</a:t>
            </a:r>
            <a:r>
              <a:rPr lang="zh-CN" altLang="en-US" dirty="0"/>
              <a:t>为单位调度到</a:t>
            </a:r>
            <a:r>
              <a:rPr lang="en-US" altLang="zh-CN" dirty="0"/>
              <a:t>cores</a:t>
            </a:r>
            <a:r>
              <a:rPr lang="zh-CN" altLang="en-US" dirty="0"/>
              <a:t>上</a:t>
            </a:r>
            <a:endParaRPr lang="en-US" altLang="zh-CN" dirty="0"/>
          </a:p>
          <a:p>
            <a:pPr lvl="1"/>
            <a:r>
              <a:rPr lang="zh-CN" altLang="en-US" dirty="0"/>
              <a:t>一个</a:t>
            </a:r>
            <a:r>
              <a:rPr lang="en-US" altLang="zh-CN" dirty="0"/>
              <a:t>warp</a:t>
            </a:r>
            <a:r>
              <a:rPr lang="zh-CN" altLang="en-US" dirty="0"/>
              <a:t>内的所有线程执行相同指令，但操作在不同的数据上</a:t>
            </a:r>
            <a:endParaRPr lang="en-US" altLang="zh-CN" dirty="0"/>
          </a:p>
          <a:p>
            <a:pPr lvl="1"/>
            <a:endParaRPr lang="en-US" dirty="0"/>
          </a:p>
        </p:txBody>
      </p:sp>
      <p:pic>
        <p:nvPicPr>
          <p:cNvPr id="4" name="Picture 3" descr="A picture containing keyboard&#10;&#10;Description automatically generated">
            <a:extLst>
              <a:ext uri="{FF2B5EF4-FFF2-40B4-BE49-F238E27FC236}">
                <a16:creationId xmlns:a16="http://schemas.microsoft.com/office/drawing/2014/main" id="{F2537DFE-BE7C-4ADA-B016-993676D47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6549" y="3508970"/>
            <a:ext cx="1439108" cy="3230497"/>
          </a:xfrm>
          <a:prstGeom prst="rect">
            <a:avLst/>
          </a:prstGeom>
        </p:spPr>
      </p:pic>
      <p:pic>
        <p:nvPicPr>
          <p:cNvPr id="5" name="Picture 4" descr="A picture containing yellow, large, phone, many&#10;&#10;Description automatically generated">
            <a:extLst>
              <a:ext uri="{FF2B5EF4-FFF2-40B4-BE49-F238E27FC236}">
                <a16:creationId xmlns:a16="http://schemas.microsoft.com/office/drawing/2014/main" id="{803830AA-0661-4754-A2A6-1580377EE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3223" y="1553064"/>
            <a:ext cx="3309497" cy="4178869"/>
          </a:xfrm>
          <a:prstGeom prst="rect">
            <a:avLst/>
          </a:prstGeom>
        </p:spPr>
      </p:pic>
      <p:sp>
        <p:nvSpPr>
          <p:cNvPr id="6" name="Arrow: Left 5">
            <a:extLst>
              <a:ext uri="{FF2B5EF4-FFF2-40B4-BE49-F238E27FC236}">
                <a16:creationId xmlns:a16="http://schemas.microsoft.com/office/drawing/2014/main" id="{5E71DF69-427C-40F0-AECD-A31D9D28B4B9}"/>
              </a:ext>
            </a:extLst>
          </p:cNvPr>
          <p:cNvSpPr/>
          <p:nvPr/>
        </p:nvSpPr>
        <p:spPr bwMode="auto">
          <a:xfrm>
            <a:off x="7484533" y="4470400"/>
            <a:ext cx="414867" cy="3302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picture containing building&#10;&#10;Description automatically generated">
            <a:extLst>
              <a:ext uri="{FF2B5EF4-FFF2-40B4-BE49-F238E27FC236}">
                <a16:creationId xmlns:a16="http://schemas.microsoft.com/office/drawing/2014/main" id="{BFEC4468-5DDE-425A-8E27-BA3D15074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30" y="3713044"/>
            <a:ext cx="4847469" cy="2591139"/>
          </a:xfrm>
          <a:prstGeom prst="rect">
            <a:avLst/>
          </a:prstGeom>
        </p:spPr>
      </p:pic>
    </p:spTree>
    <p:extLst>
      <p:ext uri="{BB962C8B-B14F-4D97-AF65-F5344CB8AC3E}">
        <p14:creationId xmlns:p14="http://schemas.microsoft.com/office/powerpoint/2010/main" val="867114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D253-BB60-4523-9AF8-BCFAAFFAF37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6A5E206-60B8-45AD-9D0B-C0A4CB74223E}"/>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0DDE1110-4961-4C08-9A5E-DA9558103B8E}"/>
              </a:ext>
            </a:extLst>
          </p:cNvPr>
          <p:cNvPicPr>
            <a:picLocks noChangeAspect="1"/>
          </p:cNvPicPr>
          <p:nvPr/>
        </p:nvPicPr>
        <p:blipFill>
          <a:blip r:embed="rId2"/>
          <a:stretch>
            <a:fillRect/>
          </a:stretch>
        </p:blipFill>
        <p:spPr>
          <a:xfrm>
            <a:off x="136817" y="317536"/>
            <a:ext cx="11686136" cy="5964731"/>
          </a:xfrm>
          <a:prstGeom prst="rect">
            <a:avLst/>
          </a:prstGeom>
        </p:spPr>
      </p:pic>
      <p:sp>
        <p:nvSpPr>
          <p:cNvPr id="5" name="Rectangle 4">
            <a:extLst>
              <a:ext uri="{FF2B5EF4-FFF2-40B4-BE49-F238E27FC236}">
                <a16:creationId xmlns:a16="http://schemas.microsoft.com/office/drawing/2014/main" id="{44091412-92D4-41E7-91DE-000AD7807560}"/>
              </a:ext>
            </a:extLst>
          </p:cNvPr>
          <p:cNvSpPr/>
          <p:nvPr/>
        </p:nvSpPr>
        <p:spPr bwMode="auto">
          <a:xfrm>
            <a:off x="0" y="6163732"/>
            <a:ext cx="3742267" cy="3767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1960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2E81-3C57-4C17-A7D6-3D94A6C6D846}"/>
              </a:ext>
            </a:extLst>
          </p:cNvPr>
          <p:cNvSpPr>
            <a:spLocks noGrp="1"/>
          </p:cNvSpPr>
          <p:nvPr>
            <p:ph type="title"/>
          </p:nvPr>
        </p:nvSpPr>
        <p:spPr/>
        <p:txBody>
          <a:bodyPr/>
          <a:lstStyle/>
          <a:p>
            <a:r>
              <a:rPr lang="zh-CN" altLang="en-US" dirty="0"/>
              <a:t>深度学习常见模型的结构</a:t>
            </a:r>
            <a:endParaRPr lang="en-US" dirty="0"/>
          </a:p>
        </p:txBody>
      </p:sp>
      <p:sp>
        <p:nvSpPr>
          <p:cNvPr id="3" name="Text Placeholder 2">
            <a:extLst>
              <a:ext uri="{FF2B5EF4-FFF2-40B4-BE49-F238E27FC236}">
                <a16:creationId xmlns:a16="http://schemas.microsoft.com/office/drawing/2014/main" id="{EDEDA995-B9C5-42C9-BF86-040215DA0B22}"/>
              </a:ext>
            </a:extLst>
          </p:cNvPr>
          <p:cNvSpPr>
            <a:spLocks noGrp="1"/>
          </p:cNvSpPr>
          <p:nvPr>
            <p:ph type="body" sz="quarter" idx="10"/>
          </p:nvPr>
        </p:nvSpPr>
        <p:spPr>
          <a:xfrm>
            <a:off x="584200" y="1435497"/>
            <a:ext cx="11018520" cy="5306068"/>
          </a:xfrm>
        </p:spPr>
        <p:txBody>
          <a:bodyPr/>
          <a:lstStyle/>
          <a:p>
            <a:r>
              <a:rPr lang="zh-CN" altLang="en-US" dirty="0"/>
              <a:t>全连接层</a:t>
            </a:r>
            <a:endParaRPr lang="en-US" altLang="zh-CN" dirty="0"/>
          </a:p>
          <a:p>
            <a:pPr lvl="1"/>
            <a:r>
              <a:rPr lang="zh-CN" altLang="en-US" dirty="0"/>
              <a:t>前向全连接层</a:t>
            </a:r>
            <a:endParaRPr lang="en-US" altLang="zh-CN" dirty="0"/>
          </a:p>
          <a:p>
            <a:pPr lvl="1"/>
            <a:r>
              <a:rPr lang="zh-CN" altLang="en-US" dirty="0"/>
              <a:t>多层感知模型（</a:t>
            </a:r>
            <a:r>
              <a:rPr lang="en-US" altLang="zh-CN" dirty="0"/>
              <a:t>MLP)</a:t>
            </a:r>
          </a:p>
          <a:p>
            <a:r>
              <a:rPr lang="zh-CN" altLang="en-US" dirty="0"/>
              <a:t>卷积层</a:t>
            </a:r>
            <a:endParaRPr lang="en-US" altLang="zh-CN" dirty="0"/>
          </a:p>
          <a:p>
            <a:pPr lvl="1"/>
            <a:r>
              <a:rPr lang="zh-CN" altLang="en-US" dirty="0"/>
              <a:t>常用于卷积神经网络中 </a:t>
            </a:r>
            <a:r>
              <a:rPr lang="en-US" altLang="zh-CN" dirty="0"/>
              <a:t>(CNN)</a:t>
            </a:r>
          </a:p>
          <a:p>
            <a:pPr lvl="1"/>
            <a:r>
              <a:rPr lang="zh-CN" altLang="en-US" dirty="0"/>
              <a:t>常用于图像任务中</a:t>
            </a:r>
            <a:endParaRPr lang="en-US" altLang="zh-CN" dirty="0"/>
          </a:p>
          <a:p>
            <a:r>
              <a:rPr lang="zh-CN" altLang="en-US" dirty="0"/>
              <a:t>循环网络层</a:t>
            </a:r>
            <a:endParaRPr lang="en-US" altLang="zh-CN" dirty="0"/>
          </a:p>
          <a:p>
            <a:pPr lvl="1"/>
            <a:r>
              <a:rPr lang="zh-CN" altLang="en-US" dirty="0"/>
              <a:t>常用于循环神经网络中（</a:t>
            </a:r>
            <a:r>
              <a:rPr lang="en-US" altLang="zh-CN" dirty="0"/>
              <a:t>RNN</a:t>
            </a:r>
            <a:r>
              <a:rPr lang="zh-CN" altLang="en-US" dirty="0"/>
              <a:t>）</a:t>
            </a:r>
            <a:endParaRPr lang="en-US" altLang="zh-CN" dirty="0"/>
          </a:p>
          <a:p>
            <a:pPr lvl="1"/>
            <a:r>
              <a:rPr lang="zh-CN" altLang="en-US" dirty="0"/>
              <a:t>常用在有时间序的顺序数据上（如，语音处理，自然语言处理等）</a:t>
            </a:r>
            <a:endParaRPr lang="en-US" altLang="zh-CN" dirty="0"/>
          </a:p>
          <a:p>
            <a:r>
              <a:rPr lang="en-US" altLang="zh-CN" dirty="0"/>
              <a:t>Attention</a:t>
            </a:r>
            <a:r>
              <a:rPr lang="zh-CN" altLang="en-US" dirty="0"/>
              <a:t>层</a:t>
            </a:r>
            <a:endParaRPr lang="en-US" altLang="zh-CN" dirty="0"/>
          </a:p>
          <a:p>
            <a:pPr lvl="1"/>
            <a:r>
              <a:rPr lang="zh-CN" altLang="en-US" dirty="0"/>
              <a:t>通常实现为矩阵相乘</a:t>
            </a:r>
            <a:endParaRPr lang="en-US" altLang="zh-CN" dirty="0"/>
          </a:p>
          <a:p>
            <a:pPr lvl="1"/>
            <a:r>
              <a:rPr lang="en-US" altLang="zh-CN" dirty="0"/>
              <a:t>Transformer</a:t>
            </a:r>
            <a:r>
              <a:rPr lang="zh-CN" altLang="en-US" dirty="0"/>
              <a:t>网络中的主要结构</a:t>
            </a:r>
            <a:endParaRPr lang="en-US" altLang="zh-CN" dirty="0"/>
          </a:p>
          <a:p>
            <a:pPr lvl="1"/>
            <a:endParaRPr lang="en-US" dirty="0"/>
          </a:p>
        </p:txBody>
      </p:sp>
    </p:spTree>
    <p:extLst>
      <p:ext uri="{BB962C8B-B14F-4D97-AF65-F5344CB8AC3E}">
        <p14:creationId xmlns:p14="http://schemas.microsoft.com/office/powerpoint/2010/main" val="32218720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A38FB-2E91-4B63-A141-D3A2916D5607}"/>
              </a:ext>
            </a:extLst>
          </p:cNvPr>
          <p:cNvSpPr>
            <a:spLocks noGrp="1"/>
          </p:cNvSpPr>
          <p:nvPr>
            <p:ph type="title"/>
          </p:nvPr>
        </p:nvSpPr>
        <p:spPr/>
        <p:txBody>
          <a:bodyPr/>
          <a:lstStyle/>
          <a:p>
            <a:r>
              <a:rPr lang="en-US" dirty="0"/>
              <a:t>GPU</a:t>
            </a:r>
            <a:r>
              <a:rPr lang="zh-CN" altLang="en-US" dirty="0"/>
              <a:t>内存架构</a:t>
            </a:r>
            <a:endParaRPr lang="en-US" dirty="0"/>
          </a:p>
        </p:txBody>
      </p:sp>
      <p:sp>
        <p:nvSpPr>
          <p:cNvPr id="3" name="Text Placeholder 2">
            <a:extLst>
              <a:ext uri="{FF2B5EF4-FFF2-40B4-BE49-F238E27FC236}">
                <a16:creationId xmlns:a16="http://schemas.microsoft.com/office/drawing/2014/main" id="{FFAAF204-B1E4-43E7-92A6-F2CB9D288C08}"/>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6E4DBE55-8ECB-44FF-9AB4-EB02ED061447}"/>
              </a:ext>
            </a:extLst>
          </p:cNvPr>
          <p:cNvPicPr>
            <a:picLocks noChangeAspect="1"/>
          </p:cNvPicPr>
          <p:nvPr/>
        </p:nvPicPr>
        <p:blipFill>
          <a:blip r:embed="rId2"/>
          <a:stretch>
            <a:fillRect/>
          </a:stretch>
        </p:blipFill>
        <p:spPr>
          <a:xfrm>
            <a:off x="1397001" y="1554030"/>
            <a:ext cx="9916863" cy="3951434"/>
          </a:xfrm>
          <a:prstGeom prst="rect">
            <a:avLst/>
          </a:prstGeom>
        </p:spPr>
      </p:pic>
    </p:spTree>
    <p:extLst>
      <p:ext uri="{BB962C8B-B14F-4D97-AF65-F5344CB8AC3E}">
        <p14:creationId xmlns:p14="http://schemas.microsoft.com/office/powerpoint/2010/main" val="339693758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7316-4945-4ABC-A13A-6A13435DDC8E}"/>
              </a:ext>
            </a:extLst>
          </p:cNvPr>
          <p:cNvSpPr>
            <a:spLocks noGrp="1"/>
          </p:cNvSpPr>
          <p:nvPr>
            <p:ph type="title"/>
          </p:nvPr>
        </p:nvSpPr>
        <p:spPr/>
        <p:txBody>
          <a:bodyPr/>
          <a:lstStyle/>
          <a:p>
            <a:r>
              <a:rPr lang="en-US" altLang="zh-CN" dirty="0"/>
              <a:t>GPU</a:t>
            </a:r>
            <a:r>
              <a:rPr lang="zh-CN" altLang="en-US" dirty="0"/>
              <a:t>内存访问延迟</a:t>
            </a:r>
            <a:endParaRPr lang="en-US" dirty="0"/>
          </a:p>
        </p:txBody>
      </p:sp>
      <p:pic>
        <p:nvPicPr>
          <p:cNvPr id="4" name="Picture 3">
            <a:extLst>
              <a:ext uri="{FF2B5EF4-FFF2-40B4-BE49-F238E27FC236}">
                <a16:creationId xmlns:a16="http://schemas.microsoft.com/office/drawing/2014/main" id="{24CE1C90-FC3D-4B14-84C1-277B0179E287}"/>
              </a:ext>
            </a:extLst>
          </p:cNvPr>
          <p:cNvPicPr>
            <a:picLocks noChangeAspect="1"/>
          </p:cNvPicPr>
          <p:nvPr/>
        </p:nvPicPr>
        <p:blipFill>
          <a:blip r:embed="rId2"/>
          <a:stretch>
            <a:fillRect/>
          </a:stretch>
        </p:blipFill>
        <p:spPr>
          <a:xfrm>
            <a:off x="1024466" y="1400386"/>
            <a:ext cx="9958819" cy="4686869"/>
          </a:xfrm>
          <a:prstGeom prst="rect">
            <a:avLst/>
          </a:prstGeom>
        </p:spPr>
      </p:pic>
      <p:sp>
        <p:nvSpPr>
          <p:cNvPr id="5" name="Rectangle 4">
            <a:extLst>
              <a:ext uri="{FF2B5EF4-FFF2-40B4-BE49-F238E27FC236}">
                <a16:creationId xmlns:a16="http://schemas.microsoft.com/office/drawing/2014/main" id="{B6393EEE-2EBC-4F8E-934D-AAD131B76556}"/>
              </a:ext>
            </a:extLst>
          </p:cNvPr>
          <p:cNvSpPr/>
          <p:nvPr/>
        </p:nvSpPr>
        <p:spPr>
          <a:xfrm>
            <a:off x="6093460" y="6511554"/>
            <a:ext cx="6096000" cy="276999"/>
          </a:xfrm>
          <a:prstGeom prst="rect">
            <a:avLst/>
          </a:prstGeom>
        </p:spPr>
        <p:txBody>
          <a:bodyPr>
            <a:spAutoFit/>
          </a:bodyPr>
          <a:lstStyle/>
          <a:p>
            <a:r>
              <a:rPr lang="en-US" sz="1200" dirty="0">
                <a:hlinkClick r:id="rId3"/>
              </a:rPr>
              <a:t>http://lpgpu.org/wp/wp-content/uploads/2013/05/poster_andresch_acaces2014.pdf</a:t>
            </a:r>
            <a:endParaRPr lang="en-US" sz="1200" dirty="0"/>
          </a:p>
        </p:txBody>
      </p:sp>
    </p:spTree>
    <p:extLst>
      <p:ext uri="{BB962C8B-B14F-4D97-AF65-F5344CB8AC3E}">
        <p14:creationId xmlns:p14="http://schemas.microsoft.com/office/powerpoint/2010/main" val="454926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1D15F-2E92-407B-A780-B113568C2E8C}"/>
              </a:ext>
            </a:extLst>
          </p:cNvPr>
          <p:cNvSpPr>
            <a:spLocks noGrp="1"/>
          </p:cNvSpPr>
          <p:nvPr>
            <p:ph type="title"/>
          </p:nvPr>
        </p:nvSpPr>
        <p:spPr/>
        <p:txBody>
          <a:bodyPr/>
          <a:lstStyle/>
          <a:p>
            <a:r>
              <a:rPr lang="en-US" altLang="zh-CN" dirty="0"/>
              <a:t>GPU</a:t>
            </a:r>
            <a:r>
              <a:rPr lang="zh-CN" altLang="en-US" dirty="0"/>
              <a:t>结构小结</a:t>
            </a:r>
            <a:r>
              <a:rPr lang="en-US" altLang="zh-CN" dirty="0"/>
              <a:t>	</a:t>
            </a:r>
            <a:endParaRPr lang="en-US" dirty="0"/>
          </a:p>
        </p:txBody>
      </p:sp>
      <p:sp>
        <p:nvSpPr>
          <p:cNvPr id="3" name="Text Placeholder 2">
            <a:extLst>
              <a:ext uri="{FF2B5EF4-FFF2-40B4-BE49-F238E27FC236}">
                <a16:creationId xmlns:a16="http://schemas.microsoft.com/office/drawing/2014/main" id="{D2D9DB47-B760-4CAD-BF9C-2DF3FF3407A6}"/>
              </a:ext>
            </a:extLst>
          </p:cNvPr>
          <p:cNvSpPr>
            <a:spLocks noGrp="1"/>
          </p:cNvSpPr>
          <p:nvPr>
            <p:ph type="body" sz="quarter" idx="10"/>
          </p:nvPr>
        </p:nvSpPr>
        <p:spPr>
          <a:xfrm>
            <a:off x="584200" y="1435497"/>
            <a:ext cx="11018520" cy="1686616"/>
          </a:xfrm>
        </p:spPr>
        <p:txBody>
          <a:bodyPr/>
          <a:lstStyle/>
          <a:p>
            <a:r>
              <a:rPr lang="en-US" altLang="zh-CN" dirty="0"/>
              <a:t>GPU</a:t>
            </a:r>
            <a:r>
              <a:rPr lang="zh-CN" altLang="en-US" dirty="0"/>
              <a:t>擅长处理在规则、稠密的数据上的高数据并行计算任务</a:t>
            </a:r>
            <a:endParaRPr lang="en-US" altLang="zh-CN" dirty="0"/>
          </a:p>
          <a:p>
            <a:r>
              <a:rPr lang="zh-CN" altLang="en-US" dirty="0"/>
              <a:t>这该类任务上，</a:t>
            </a:r>
            <a:r>
              <a:rPr lang="en-US" altLang="zh-CN" dirty="0"/>
              <a:t>GPU</a:t>
            </a:r>
            <a:r>
              <a:rPr lang="zh-CN" altLang="en-US" dirty="0"/>
              <a:t>比</a:t>
            </a:r>
            <a:r>
              <a:rPr lang="en-US" altLang="zh-CN" dirty="0"/>
              <a:t>CPU</a:t>
            </a:r>
            <a:r>
              <a:rPr lang="zh-CN" altLang="en-US" dirty="0"/>
              <a:t>可获得更高的能效比</a:t>
            </a:r>
            <a:endParaRPr lang="en-US" altLang="zh-CN" dirty="0"/>
          </a:p>
          <a:p>
            <a:pPr lvl="1"/>
            <a:r>
              <a:rPr lang="zh-CN" altLang="en-US" dirty="0"/>
              <a:t>大量的算术运算单元</a:t>
            </a:r>
            <a:endParaRPr lang="en-US" altLang="zh-CN" dirty="0"/>
          </a:p>
          <a:p>
            <a:pPr lvl="1"/>
            <a:r>
              <a:rPr lang="zh-CN" altLang="en-US" dirty="0"/>
              <a:t>大量</a:t>
            </a:r>
            <a:r>
              <a:rPr lang="en-US" altLang="zh-CN" dirty="0"/>
              <a:t>Core</a:t>
            </a:r>
            <a:r>
              <a:rPr lang="zh-CN" altLang="en-US" dirty="0"/>
              <a:t>共享指令解码单元和控制单元</a:t>
            </a:r>
            <a:endParaRPr lang="en-US" altLang="zh-CN" dirty="0"/>
          </a:p>
        </p:txBody>
      </p:sp>
    </p:spTree>
    <p:extLst>
      <p:ext uri="{BB962C8B-B14F-4D97-AF65-F5344CB8AC3E}">
        <p14:creationId xmlns:p14="http://schemas.microsoft.com/office/powerpoint/2010/main" val="29044969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8F40F-69CC-4067-BA1F-4AC720CF29C3}"/>
              </a:ext>
            </a:extLst>
          </p:cNvPr>
          <p:cNvSpPr>
            <a:spLocks noGrp="1"/>
          </p:cNvSpPr>
          <p:nvPr>
            <p:ph type="title"/>
          </p:nvPr>
        </p:nvSpPr>
        <p:spPr/>
        <p:txBody>
          <a:bodyPr/>
          <a:lstStyle/>
          <a:p>
            <a:r>
              <a:rPr lang="zh-CN" altLang="en-US" dirty="0"/>
              <a:t>如何在</a:t>
            </a:r>
            <a:r>
              <a:rPr lang="en-US" altLang="zh-CN" dirty="0"/>
              <a:t>GPU</a:t>
            </a:r>
            <a:r>
              <a:rPr lang="zh-CN" altLang="en-US" dirty="0"/>
              <a:t>做一个简单的计算</a:t>
            </a:r>
            <a:endParaRPr lang="en-US" dirty="0"/>
          </a:p>
        </p:txBody>
      </p:sp>
      <p:sp>
        <p:nvSpPr>
          <p:cNvPr id="3" name="Text Placeholder 2">
            <a:extLst>
              <a:ext uri="{FF2B5EF4-FFF2-40B4-BE49-F238E27FC236}">
                <a16:creationId xmlns:a16="http://schemas.microsoft.com/office/drawing/2014/main" id="{8ADCE6EA-D0CA-4E8A-9FE2-C9688847A1DF}"/>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6935177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0B34-C591-4907-8223-F5D7C2527F80}"/>
              </a:ext>
            </a:extLst>
          </p:cNvPr>
          <p:cNvSpPr>
            <a:spLocks noGrp="1"/>
          </p:cNvSpPr>
          <p:nvPr>
            <p:ph type="title"/>
          </p:nvPr>
        </p:nvSpPr>
        <p:spPr/>
        <p:txBody>
          <a:bodyPr/>
          <a:lstStyle/>
          <a:p>
            <a:r>
              <a:rPr lang="en-US" altLang="zh-CN" dirty="0"/>
              <a:t>GPU</a:t>
            </a:r>
            <a:r>
              <a:rPr lang="zh-CN" altLang="en-US" dirty="0"/>
              <a:t>编程基础</a:t>
            </a:r>
            <a:endParaRPr lang="en-US" dirty="0"/>
          </a:p>
        </p:txBody>
      </p:sp>
      <p:sp>
        <p:nvSpPr>
          <p:cNvPr id="3" name="Text Placeholder 2">
            <a:extLst>
              <a:ext uri="{FF2B5EF4-FFF2-40B4-BE49-F238E27FC236}">
                <a16:creationId xmlns:a16="http://schemas.microsoft.com/office/drawing/2014/main" id="{C2FBE993-46B5-4DE2-9FD6-DDEC4A35408B}"/>
              </a:ext>
            </a:extLst>
          </p:cNvPr>
          <p:cNvSpPr>
            <a:spLocks noGrp="1"/>
          </p:cNvSpPr>
          <p:nvPr>
            <p:ph type="body" sz="quarter" idx="10"/>
          </p:nvPr>
        </p:nvSpPr>
        <p:spPr>
          <a:xfrm>
            <a:off x="584200" y="1435497"/>
            <a:ext cx="11018520" cy="947952"/>
          </a:xfrm>
        </p:spPr>
        <p:txBody>
          <a:bodyPr/>
          <a:lstStyle/>
          <a:p>
            <a:r>
              <a:rPr lang="zh-CN" altLang="en-US" dirty="0"/>
              <a:t>计算一个</a:t>
            </a:r>
            <a:r>
              <a:rPr lang="en-US" altLang="zh-CN" dirty="0" err="1"/>
              <a:t>VecAdd</a:t>
            </a:r>
            <a:endParaRPr lang="en-US" altLang="zh-CN" dirty="0"/>
          </a:p>
          <a:p>
            <a:endParaRPr lang="en-US" dirty="0"/>
          </a:p>
        </p:txBody>
      </p:sp>
      <p:pic>
        <p:nvPicPr>
          <p:cNvPr id="2050" name="Picture 2" descr="Organisation of grids and threads.">
            <a:extLst>
              <a:ext uri="{FF2B5EF4-FFF2-40B4-BE49-F238E27FC236}">
                <a16:creationId xmlns:a16="http://schemas.microsoft.com/office/drawing/2014/main" id="{E045EF31-57E7-4A06-BA15-8B91BCC75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5692" y="457200"/>
            <a:ext cx="5197028" cy="62676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B086542-2EA4-4447-875D-D07FEA11CDD9}"/>
              </a:ext>
            </a:extLst>
          </p:cNvPr>
          <p:cNvPicPr>
            <a:picLocks noChangeAspect="1"/>
          </p:cNvPicPr>
          <p:nvPr/>
        </p:nvPicPr>
        <p:blipFill>
          <a:blip r:embed="rId3"/>
          <a:stretch>
            <a:fillRect/>
          </a:stretch>
        </p:blipFill>
        <p:spPr>
          <a:xfrm>
            <a:off x="603373" y="2294549"/>
            <a:ext cx="5492627" cy="3661751"/>
          </a:xfrm>
          <a:prstGeom prst="rect">
            <a:avLst/>
          </a:prstGeom>
        </p:spPr>
      </p:pic>
    </p:spTree>
    <p:extLst>
      <p:ext uri="{BB962C8B-B14F-4D97-AF65-F5344CB8AC3E}">
        <p14:creationId xmlns:p14="http://schemas.microsoft.com/office/powerpoint/2010/main" val="364772865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50B34-C591-4907-8223-F5D7C2527F80}"/>
              </a:ext>
            </a:extLst>
          </p:cNvPr>
          <p:cNvSpPr>
            <a:spLocks noGrp="1"/>
          </p:cNvSpPr>
          <p:nvPr>
            <p:ph type="title"/>
          </p:nvPr>
        </p:nvSpPr>
        <p:spPr/>
        <p:txBody>
          <a:bodyPr/>
          <a:lstStyle/>
          <a:p>
            <a:r>
              <a:rPr lang="en-US" altLang="zh-CN" dirty="0"/>
              <a:t>GPU</a:t>
            </a:r>
            <a:r>
              <a:rPr lang="zh-CN" altLang="en-US" dirty="0"/>
              <a:t>编程基础</a:t>
            </a:r>
            <a:endParaRPr lang="en-US" dirty="0"/>
          </a:p>
        </p:txBody>
      </p:sp>
      <p:sp>
        <p:nvSpPr>
          <p:cNvPr id="3" name="Text Placeholder 2">
            <a:extLst>
              <a:ext uri="{FF2B5EF4-FFF2-40B4-BE49-F238E27FC236}">
                <a16:creationId xmlns:a16="http://schemas.microsoft.com/office/drawing/2014/main" id="{C2FBE993-46B5-4DE2-9FD6-DDEC4A35408B}"/>
              </a:ext>
            </a:extLst>
          </p:cNvPr>
          <p:cNvSpPr>
            <a:spLocks noGrp="1"/>
          </p:cNvSpPr>
          <p:nvPr>
            <p:ph type="body" sz="quarter" idx="10"/>
          </p:nvPr>
        </p:nvSpPr>
        <p:spPr>
          <a:xfrm>
            <a:off x="584200" y="1435497"/>
            <a:ext cx="11018520" cy="947952"/>
          </a:xfrm>
        </p:spPr>
        <p:txBody>
          <a:bodyPr/>
          <a:lstStyle/>
          <a:p>
            <a:r>
              <a:rPr lang="zh-CN" altLang="en-US" dirty="0"/>
              <a:t>计算一个</a:t>
            </a:r>
            <a:r>
              <a:rPr lang="en-US" altLang="zh-CN" dirty="0" err="1"/>
              <a:t>MatAdd</a:t>
            </a:r>
            <a:endParaRPr lang="en-US" altLang="zh-CN" dirty="0"/>
          </a:p>
          <a:p>
            <a:endParaRPr lang="en-US" dirty="0"/>
          </a:p>
        </p:txBody>
      </p:sp>
      <p:pic>
        <p:nvPicPr>
          <p:cNvPr id="2050" name="Picture 2" descr="Organisation of grids and threads.">
            <a:extLst>
              <a:ext uri="{FF2B5EF4-FFF2-40B4-BE49-F238E27FC236}">
                <a16:creationId xmlns:a16="http://schemas.microsoft.com/office/drawing/2014/main" id="{E045EF31-57E7-4A06-BA15-8B91BCC75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8626" y="622134"/>
            <a:ext cx="4523065" cy="54548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1D9EE7D-D3FB-4149-8F73-537FA67783C8}"/>
              </a:ext>
            </a:extLst>
          </p:cNvPr>
          <p:cNvPicPr>
            <a:picLocks noChangeAspect="1"/>
          </p:cNvPicPr>
          <p:nvPr/>
        </p:nvPicPr>
        <p:blipFill>
          <a:blip r:embed="rId3"/>
          <a:stretch>
            <a:fillRect/>
          </a:stretch>
        </p:blipFill>
        <p:spPr>
          <a:xfrm>
            <a:off x="913670" y="2051049"/>
            <a:ext cx="5855429" cy="4225567"/>
          </a:xfrm>
          <a:prstGeom prst="rect">
            <a:avLst/>
          </a:prstGeom>
        </p:spPr>
      </p:pic>
    </p:spTree>
    <p:extLst>
      <p:ext uri="{BB962C8B-B14F-4D97-AF65-F5344CB8AC3E}">
        <p14:creationId xmlns:p14="http://schemas.microsoft.com/office/powerpoint/2010/main" val="41263571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AEC7-8DC1-4948-B310-2CDB4BB45987}"/>
              </a:ext>
            </a:extLst>
          </p:cNvPr>
          <p:cNvSpPr>
            <a:spLocks noGrp="1"/>
          </p:cNvSpPr>
          <p:nvPr>
            <p:ph type="title"/>
          </p:nvPr>
        </p:nvSpPr>
        <p:spPr/>
        <p:txBody>
          <a:bodyPr/>
          <a:lstStyle/>
          <a:p>
            <a:r>
              <a:rPr lang="zh-CN" altLang="en-US" dirty="0"/>
              <a:t>如何在</a:t>
            </a:r>
            <a:r>
              <a:rPr lang="en-US" altLang="zh-CN" dirty="0"/>
              <a:t>GPU</a:t>
            </a:r>
            <a:r>
              <a:rPr lang="zh-CN" altLang="en-US" dirty="0"/>
              <a:t>上高效地计算一个矩阵乘法？</a:t>
            </a:r>
            <a:endParaRPr lang="en-US" dirty="0"/>
          </a:p>
        </p:txBody>
      </p:sp>
      <p:sp>
        <p:nvSpPr>
          <p:cNvPr id="3" name="Text Placeholder 2">
            <a:extLst>
              <a:ext uri="{FF2B5EF4-FFF2-40B4-BE49-F238E27FC236}">
                <a16:creationId xmlns:a16="http://schemas.microsoft.com/office/drawing/2014/main" id="{54EA64D7-B8A7-4906-857C-912CACD58A2E}"/>
              </a:ext>
            </a:extLst>
          </p:cNvPr>
          <p:cNvSpPr>
            <a:spLocks noGrp="1"/>
          </p:cNvSpPr>
          <p:nvPr>
            <p:ph type="body" sz="quarter" idx="10"/>
          </p:nvPr>
        </p:nvSpPr>
        <p:spPr>
          <a:xfrm>
            <a:off x="584200" y="1435497"/>
            <a:ext cx="11018520" cy="861774"/>
          </a:xfrm>
        </p:spPr>
        <p:txBody>
          <a:bodyPr/>
          <a:lstStyle/>
          <a:p>
            <a:r>
              <a:rPr lang="zh-CN" altLang="en-US" dirty="0"/>
              <a:t>提高访存计算比：从</a:t>
            </a:r>
            <a:r>
              <a:rPr lang="en-US" altLang="zh-CN" dirty="0"/>
              <a:t>global memory</a:t>
            </a:r>
            <a:r>
              <a:rPr lang="zh-CN" altLang="en-US" dirty="0"/>
              <a:t>到</a:t>
            </a:r>
            <a:r>
              <a:rPr lang="en-US" altLang="zh-CN" dirty="0"/>
              <a:t>register</a:t>
            </a:r>
            <a:r>
              <a:rPr lang="zh-CN" altLang="en-US" dirty="0"/>
              <a:t>的每层尽可能多的复用数据</a:t>
            </a:r>
            <a:endParaRPr lang="en-US" altLang="zh-CN" dirty="0"/>
          </a:p>
        </p:txBody>
      </p:sp>
      <p:pic>
        <p:nvPicPr>
          <p:cNvPr id="21506" name="Picture 2" descr="Figure 1. The complete GEMM hierarchy transfers data from slower memory to faster memory where it is reused in many math operations.">
            <a:extLst>
              <a:ext uri="{FF2B5EF4-FFF2-40B4-BE49-F238E27FC236}">
                <a16:creationId xmlns:a16="http://schemas.microsoft.com/office/drawing/2014/main" id="{8EDF284E-86D1-4CA4-A881-6526024FE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903" y="2984818"/>
            <a:ext cx="9862686" cy="341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357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84F9A-348F-442D-8D76-BA9F58E2214C}"/>
              </a:ext>
            </a:extLst>
          </p:cNvPr>
          <p:cNvPicPr>
            <a:picLocks noChangeAspect="1"/>
          </p:cNvPicPr>
          <p:nvPr/>
        </p:nvPicPr>
        <p:blipFill>
          <a:blip r:embed="rId2"/>
          <a:stretch>
            <a:fillRect/>
          </a:stretch>
        </p:blipFill>
        <p:spPr>
          <a:xfrm>
            <a:off x="5480863" y="1155032"/>
            <a:ext cx="5968662" cy="5548964"/>
          </a:xfrm>
          <a:prstGeom prst="rect">
            <a:avLst/>
          </a:prstGeom>
        </p:spPr>
      </p:pic>
      <p:sp>
        <p:nvSpPr>
          <p:cNvPr id="2" name="Title 1">
            <a:extLst>
              <a:ext uri="{FF2B5EF4-FFF2-40B4-BE49-F238E27FC236}">
                <a16:creationId xmlns:a16="http://schemas.microsoft.com/office/drawing/2014/main" id="{CEC50B4C-C154-45FA-867B-5F7C500F905A}"/>
              </a:ext>
            </a:extLst>
          </p:cNvPr>
          <p:cNvSpPr>
            <a:spLocks noGrp="1"/>
          </p:cNvSpPr>
          <p:nvPr>
            <p:ph type="title"/>
          </p:nvPr>
        </p:nvSpPr>
        <p:spPr/>
        <p:txBody>
          <a:bodyPr/>
          <a:lstStyle/>
          <a:p>
            <a:r>
              <a:rPr lang="en-US" dirty="0"/>
              <a:t>Thread Block Tile</a:t>
            </a:r>
          </a:p>
        </p:txBody>
      </p:sp>
      <p:sp>
        <p:nvSpPr>
          <p:cNvPr id="3" name="Text Placeholder 2">
            <a:extLst>
              <a:ext uri="{FF2B5EF4-FFF2-40B4-BE49-F238E27FC236}">
                <a16:creationId xmlns:a16="http://schemas.microsoft.com/office/drawing/2014/main" id="{0CB07532-C353-4187-B18F-45282917B7BA}"/>
              </a:ext>
            </a:extLst>
          </p:cNvPr>
          <p:cNvSpPr>
            <a:spLocks noGrp="1"/>
          </p:cNvSpPr>
          <p:nvPr>
            <p:ph type="body" sz="quarter" idx="10"/>
          </p:nvPr>
        </p:nvSpPr>
        <p:spPr>
          <a:xfrm>
            <a:off x="584200" y="1435497"/>
            <a:ext cx="11018520" cy="947952"/>
          </a:xfrm>
        </p:spPr>
        <p:txBody>
          <a:bodyPr/>
          <a:lstStyle/>
          <a:p>
            <a:r>
              <a:rPr lang="zh-CN" altLang="en-US" dirty="0"/>
              <a:t>每个</a:t>
            </a:r>
            <a:r>
              <a:rPr lang="en-US" altLang="zh-CN" dirty="0"/>
              <a:t>thread block</a:t>
            </a:r>
            <a:r>
              <a:rPr lang="zh-CN" altLang="en-US" dirty="0"/>
              <a:t>计算如图所示的一个块的结果</a:t>
            </a:r>
            <a:endParaRPr lang="en-US" altLang="zh-CN" dirty="0"/>
          </a:p>
          <a:p>
            <a:r>
              <a:rPr lang="zh-CN" altLang="en-US" dirty="0"/>
              <a:t>每个块的结果累加到</a:t>
            </a:r>
            <a:r>
              <a:rPr lang="en-US" altLang="zh-CN" dirty="0"/>
              <a:t>C</a:t>
            </a:r>
            <a:r>
              <a:rPr lang="zh-CN" altLang="en-US" dirty="0"/>
              <a:t>矩阵上</a:t>
            </a:r>
            <a:endParaRPr lang="en-US" dirty="0"/>
          </a:p>
        </p:txBody>
      </p:sp>
      <p:pic>
        <p:nvPicPr>
          <p:cNvPr id="7" name="Picture 6" descr="A picture containing building&#10;&#10;Description automatically generated">
            <a:extLst>
              <a:ext uri="{FF2B5EF4-FFF2-40B4-BE49-F238E27FC236}">
                <a16:creationId xmlns:a16="http://schemas.microsoft.com/office/drawing/2014/main" id="{105EF564-7D46-472E-B284-98F169E54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3741628"/>
            <a:ext cx="4531273" cy="2422121"/>
          </a:xfrm>
          <a:prstGeom prst="rect">
            <a:avLst/>
          </a:prstGeom>
        </p:spPr>
      </p:pic>
      <p:grpSp>
        <p:nvGrpSpPr>
          <p:cNvPr id="5" name="Group 4">
            <a:extLst>
              <a:ext uri="{FF2B5EF4-FFF2-40B4-BE49-F238E27FC236}">
                <a16:creationId xmlns:a16="http://schemas.microsoft.com/office/drawing/2014/main" id="{6F99EF6B-7A70-4176-855C-ECF67939C02B}"/>
              </a:ext>
            </a:extLst>
          </p:cNvPr>
          <p:cNvGrpSpPr/>
          <p:nvPr/>
        </p:nvGrpSpPr>
        <p:grpSpPr>
          <a:xfrm>
            <a:off x="1511830" y="2807748"/>
            <a:ext cx="7854420" cy="2805652"/>
            <a:chOff x="1511830" y="2807748"/>
            <a:chExt cx="7854420" cy="2805652"/>
          </a:xfrm>
        </p:grpSpPr>
        <p:pic>
          <p:nvPicPr>
            <p:cNvPr id="6" name="Picture 5" descr="A picture containing yellow, large, phone, many&#10;&#10;Description automatically generated">
              <a:extLst>
                <a:ext uri="{FF2B5EF4-FFF2-40B4-BE49-F238E27FC236}">
                  <a16:creationId xmlns:a16="http://schemas.microsoft.com/office/drawing/2014/main" id="{CC024AAB-81A9-466D-9183-421D9036CA42}"/>
                </a:ext>
              </a:extLst>
            </p:cNvPr>
            <p:cNvPicPr>
              <a:picLocks noChangeAspect="1"/>
            </p:cNvPicPr>
            <p:nvPr/>
          </p:nvPicPr>
          <p:blipFill rotWithShape="1">
            <a:blip r:embed="rId4">
              <a:extLst>
                <a:ext uri="{28A0092B-C50C-407E-A947-70E740481C1C}">
                  <a14:useLocalDpi xmlns:a14="http://schemas.microsoft.com/office/drawing/2010/main" val="0"/>
                </a:ext>
              </a:extLst>
            </a:blip>
            <a:srcRect l="10331" t="17917" r="10143" b="65866"/>
            <a:stretch/>
          </p:blipFill>
          <p:spPr>
            <a:xfrm>
              <a:off x="1511830" y="2807748"/>
              <a:ext cx="2728912" cy="702645"/>
            </a:xfrm>
            <a:prstGeom prst="rect">
              <a:avLst/>
            </a:prstGeom>
          </p:spPr>
        </p:pic>
        <p:cxnSp>
          <p:nvCxnSpPr>
            <p:cNvPr id="9" name="Straight Connector 8">
              <a:extLst>
                <a:ext uri="{FF2B5EF4-FFF2-40B4-BE49-F238E27FC236}">
                  <a16:creationId xmlns:a16="http://schemas.microsoft.com/office/drawing/2014/main" id="{22DA4284-9B00-4B95-9099-FA3F34E23D45}"/>
                </a:ext>
              </a:extLst>
            </p:cNvPr>
            <p:cNvCxnSpPr/>
            <p:nvPr/>
          </p:nvCxnSpPr>
          <p:spPr>
            <a:xfrm flipH="1" flipV="1">
              <a:off x="4121150" y="3429000"/>
              <a:ext cx="5245100" cy="21844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84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96160C-200B-4F59-9C33-3D428A78A7DF}"/>
              </a:ext>
            </a:extLst>
          </p:cNvPr>
          <p:cNvPicPr>
            <a:picLocks noChangeAspect="1"/>
          </p:cNvPicPr>
          <p:nvPr/>
        </p:nvPicPr>
        <p:blipFill>
          <a:blip r:embed="rId2"/>
          <a:stretch>
            <a:fillRect/>
          </a:stretch>
        </p:blipFill>
        <p:spPr>
          <a:xfrm>
            <a:off x="5601903" y="761060"/>
            <a:ext cx="6418619" cy="5423836"/>
          </a:xfrm>
          <a:prstGeom prst="rect">
            <a:avLst/>
          </a:prstGeom>
        </p:spPr>
      </p:pic>
      <p:sp>
        <p:nvSpPr>
          <p:cNvPr id="2" name="Title 1">
            <a:extLst>
              <a:ext uri="{FF2B5EF4-FFF2-40B4-BE49-F238E27FC236}">
                <a16:creationId xmlns:a16="http://schemas.microsoft.com/office/drawing/2014/main" id="{9857A29E-3CEC-45A6-87E4-14BBB0D85075}"/>
              </a:ext>
            </a:extLst>
          </p:cNvPr>
          <p:cNvSpPr>
            <a:spLocks noGrp="1"/>
          </p:cNvSpPr>
          <p:nvPr>
            <p:ph type="title"/>
          </p:nvPr>
        </p:nvSpPr>
        <p:spPr>
          <a:xfrm>
            <a:off x="588263" y="457200"/>
            <a:ext cx="11018520" cy="553998"/>
          </a:xfrm>
        </p:spPr>
        <p:txBody>
          <a:bodyPr/>
          <a:lstStyle/>
          <a:p>
            <a:r>
              <a:rPr lang="en-US" b="0" dirty="0"/>
              <a:t>Warp Tile</a:t>
            </a:r>
          </a:p>
        </p:txBody>
      </p:sp>
      <p:sp>
        <p:nvSpPr>
          <p:cNvPr id="3" name="Text Placeholder 2">
            <a:extLst>
              <a:ext uri="{FF2B5EF4-FFF2-40B4-BE49-F238E27FC236}">
                <a16:creationId xmlns:a16="http://schemas.microsoft.com/office/drawing/2014/main" id="{CB054EFB-3F03-4149-8FBB-47C657D6C6AD}"/>
              </a:ext>
            </a:extLst>
          </p:cNvPr>
          <p:cNvSpPr>
            <a:spLocks noGrp="1"/>
          </p:cNvSpPr>
          <p:nvPr>
            <p:ph type="body" sz="quarter" idx="10"/>
          </p:nvPr>
        </p:nvSpPr>
        <p:spPr>
          <a:xfrm>
            <a:off x="584200" y="1435497"/>
            <a:ext cx="4700069" cy="4074962"/>
          </a:xfrm>
        </p:spPr>
        <p:txBody>
          <a:bodyPr/>
          <a:lstStyle/>
          <a:p>
            <a:r>
              <a:rPr lang="zh-CN" altLang="en-US" dirty="0"/>
              <a:t>每个</a:t>
            </a:r>
            <a:r>
              <a:rPr lang="en-US" altLang="zh-CN" dirty="0"/>
              <a:t>thread-block</a:t>
            </a:r>
            <a:r>
              <a:rPr lang="zh-CN" altLang="en-US" dirty="0"/>
              <a:t>中进一步划分成</a:t>
            </a:r>
            <a:r>
              <a:rPr lang="en-US" altLang="zh-CN" dirty="0"/>
              <a:t>warps</a:t>
            </a:r>
          </a:p>
          <a:p>
            <a:r>
              <a:rPr lang="en-US" altLang="zh-CN" dirty="0"/>
              <a:t>Tile A</a:t>
            </a:r>
            <a:r>
              <a:rPr lang="zh-CN" altLang="en-US" dirty="0"/>
              <a:t>和</a:t>
            </a:r>
            <a:r>
              <a:rPr lang="en-US" altLang="zh-CN" dirty="0"/>
              <a:t>B</a:t>
            </a:r>
            <a:r>
              <a:rPr lang="zh-CN" altLang="en-US" dirty="0"/>
              <a:t>从</a:t>
            </a:r>
            <a:r>
              <a:rPr lang="en-US" altLang="zh-CN" dirty="0"/>
              <a:t>memory</a:t>
            </a:r>
            <a:r>
              <a:rPr lang="zh-CN" altLang="en-US" dirty="0"/>
              <a:t>中</a:t>
            </a:r>
            <a:r>
              <a:rPr lang="en-US" altLang="zh-CN" dirty="0"/>
              <a:t>load</a:t>
            </a:r>
            <a:r>
              <a:rPr lang="zh-CN" altLang="en-US" dirty="0"/>
              <a:t>到</a:t>
            </a:r>
            <a:r>
              <a:rPr lang="en-US" altLang="zh-CN" dirty="0"/>
              <a:t>shared memory</a:t>
            </a:r>
            <a:r>
              <a:rPr lang="zh-CN" altLang="en-US" dirty="0"/>
              <a:t>中</a:t>
            </a:r>
            <a:endParaRPr lang="en-US" altLang="zh-CN" dirty="0"/>
          </a:p>
          <a:p>
            <a:r>
              <a:rPr lang="zh-CN" altLang="en-US" dirty="0"/>
              <a:t>该</a:t>
            </a:r>
            <a:r>
              <a:rPr lang="en-US" altLang="zh-CN" dirty="0"/>
              <a:t>SM</a:t>
            </a:r>
            <a:r>
              <a:rPr lang="zh-CN" altLang="en-US" dirty="0"/>
              <a:t>中的所有</a:t>
            </a:r>
            <a:r>
              <a:rPr lang="en-US" altLang="zh-CN" dirty="0"/>
              <a:t>warps</a:t>
            </a:r>
            <a:r>
              <a:rPr lang="zh-CN" altLang="en-US" dirty="0"/>
              <a:t>都可以读取</a:t>
            </a:r>
            <a:r>
              <a:rPr lang="en-US" altLang="zh-CN" dirty="0"/>
              <a:t>A</a:t>
            </a:r>
            <a:r>
              <a:rPr lang="zh-CN" altLang="en-US" dirty="0"/>
              <a:t>和</a:t>
            </a:r>
            <a:r>
              <a:rPr lang="en-US" altLang="zh-CN" dirty="0"/>
              <a:t>B</a:t>
            </a:r>
          </a:p>
          <a:p>
            <a:r>
              <a:rPr lang="en-US" altLang="zh-CN" dirty="0"/>
              <a:t>A</a:t>
            </a:r>
            <a:r>
              <a:rPr lang="zh-CN" altLang="en-US" dirty="0"/>
              <a:t>和</a:t>
            </a:r>
            <a:r>
              <a:rPr lang="en-US" altLang="zh-CN" dirty="0"/>
              <a:t>B</a:t>
            </a:r>
            <a:r>
              <a:rPr lang="zh-CN" altLang="en-US" dirty="0"/>
              <a:t>的结果需要不断累加，因此放到寄存器文件中</a:t>
            </a:r>
            <a:endParaRPr lang="en-US" altLang="zh-CN" dirty="0"/>
          </a:p>
          <a:p>
            <a:pPr marL="228600" lvl="1" indent="0">
              <a:buNone/>
            </a:pPr>
            <a:endParaRPr lang="en-US" altLang="zh-CN" dirty="0"/>
          </a:p>
        </p:txBody>
      </p:sp>
    </p:spTree>
    <p:extLst>
      <p:ext uri="{BB962C8B-B14F-4D97-AF65-F5344CB8AC3E}">
        <p14:creationId xmlns:p14="http://schemas.microsoft.com/office/powerpoint/2010/main" val="29433184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05EE-9A0B-48C6-8839-D690126A7FB5}"/>
              </a:ext>
            </a:extLst>
          </p:cNvPr>
          <p:cNvSpPr>
            <a:spLocks noGrp="1"/>
          </p:cNvSpPr>
          <p:nvPr>
            <p:ph type="title"/>
          </p:nvPr>
        </p:nvSpPr>
        <p:spPr>
          <a:xfrm>
            <a:off x="588263" y="457200"/>
            <a:ext cx="11018520" cy="553998"/>
          </a:xfrm>
        </p:spPr>
        <p:txBody>
          <a:bodyPr/>
          <a:lstStyle/>
          <a:p>
            <a:r>
              <a:rPr lang="en-US" b="0" dirty="0"/>
              <a:t>Warp Tile</a:t>
            </a:r>
            <a:endParaRPr lang="en-US" dirty="0"/>
          </a:p>
        </p:txBody>
      </p:sp>
      <p:sp>
        <p:nvSpPr>
          <p:cNvPr id="3" name="Text Placeholder 2">
            <a:extLst>
              <a:ext uri="{FF2B5EF4-FFF2-40B4-BE49-F238E27FC236}">
                <a16:creationId xmlns:a16="http://schemas.microsoft.com/office/drawing/2014/main" id="{EDF16CE4-4F70-4290-83E7-30F23726D1FE}"/>
              </a:ext>
            </a:extLst>
          </p:cNvPr>
          <p:cNvSpPr>
            <a:spLocks noGrp="1"/>
          </p:cNvSpPr>
          <p:nvPr>
            <p:ph type="body" sz="quarter" idx="10"/>
          </p:nvPr>
        </p:nvSpPr>
        <p:spPr>
          <a:xfrm>
            <a:off x="588263" y="1436231"/>
            <a:ext cx="4474625" cy="3250121"/>
          </a:xfrm>
        </p:spPr>
        <p:txBody>
          <a:bodyPr/>
          <a:lstStyle/>
          <a:p>
            <a:r>
              <a:rPr lang="zh-CN" altLang="en-US" dirty="0"/>
              <a:t>每个</a:t>
            </a:r>
            <a:r>
              <a:rPr lang="en-US" altLang="zh-CN" dirty="0"/>
              <a:t>warp</a:t>
            </a:r>
            <a:r>
              <a:rPr lang="zh-CN" altLang="en-US" dirty="0"/>
              <a:t>负责</a:t>
            </a:r>
            <a:r>
              <a:rPr lang="en-US" altLang="zh-CN" dirty="0"/>
              <a:t>tile A</a:t>
            </a:r>
            <a:r>
              <a:rPr lang="zh-CN" altLang="en-US" dirty="0"/>
              <a:t>和</a:t>
            </a:r>
            <a:r>
              <a:rPr lang="en-US" altLang="zh-CN" dirty="0"/>
              <a:t>B</a:t>
            </a:r>
            <a:r>
              <a:rPr lang="zh-CN" altLang="en-US" dirty="0"/>
              <a:t>中一个分片的计算</a:t>
            </a:r>
            <a:endParaRPr lang="en-US" altLang="zh-CN" dirty="0"/>
          </a:p>
          <a:p>
            <a:pPr lvl="1"/>
            <a:r>
              <a:rPr lang="zh-CN" altLang="en-US" dirty="0"/>
              <a:t>从</a:t>
            </a:r>
            <a:r>
              <a:rPr lang="en-US" altLang="zh-CN" dirty="0"/>
              <a:t>shared memory</a:t>
            </a:r>
            <a:r>
              <a:rPr lang="zh-CN" altLang="en-US" dirty="0"/>
              <a:t>中读取对应分片到寄存器文件中</a:t>
            </a:r>
            <a:endParaRPr lang="en-US" altLang="zh-CN" dirty="0"/>
          </a:p>
          <a:p>
            <a:pPr lvl="1"/>
            <a:r>
              <a:rPr lang="zh-CN" altLang="en-US" dirty="0"/>
              <a:t>通过累加矩阵乘法计算</a:t>
            </a:r>
            <a:r>
              <a:rPr lang="en-US" altLang="zh-CN" dirty="0"/>
              <a:t>C</a:t>
            </a:r>
            <a:r>
              <a:rPr lang="zh-CN" altLang="en-US" dirty="0"/>
              <a:t>的每一个元素</a:t>
            </a:r>
            <a:endParaRPr lang="en-US" altLang="zh-CN" dirty="0"/>
          </a:p>
          <a:p>
            <a:endParaRPr lang="en-US" altLang="zh-CN" dirty="0"/>
          </a:p>
          <a:p>
            <a:endParaRPr lang="en-US" dirty="0"/>
          </a:p>
        </p:txBody>
      </p:sp>
      <p:pic>
        <p:nvPicPr>
          <p:cNvPr id="4" name="Picture 3">
            <a:extLst>
              <a:ext uri="{FF2B5EF4-FFF2-40B4-BE49-F238E27FC236}">
                <a16:creationId xmlns:a16="http://schemas.microsoft.com/office/drawing/2014/main" id="{CCFFBB2A-001C-4452-A208-D46FC800AE9B}"/>
              </a:ext>
            </a:extLst>
          </p:cNvPr>
          <p:cNvPicPr>
            <a:picLocks noChangeAspect="1"/>
          </p:cNvPicPr>
          <p:nvPr/>
        </p:nvPicPr>
        <p:blipFill>
          <a:blip r:embed="rId2"/>
          <a:stretch>
            <a:fillRect/>
          </a:stretch>
        </p:blipFill>
        <p:spPr>
          <a:xfrm>
            <a:off x="5218624" y="844211"/>
            <a:ext cx="6687828" cy="5670637"/>
          </a:xfrm>
          <a:prstGeom prst="rect">
            <a:avLst/>
          </a:prstGeom>
        </p:spPr>
      </p:pic>
    </p:spTree>
    <p:extLst>
      <p:ext uri="{BB962C8B-B14F-4D97-AF65-F5344CB8AC3E}">
        <p14:creationId xmlns:p14="http://schemas.microsoft.com/office/powerpoint/2010/main" val="5059436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24FD-7121-4486-A7E1-1454C8EB0025}"/>
              </a:ext>
            </a:extLst>
          </p:cNvPr>
          <p:cNvSpPr>
            <a:spLocks noGrp="1"/>
          </p:cNvSpPr>
          <p:nvPr>
            <p:ph type="title"/>
          </p:nvPr>
        </p:nvSpPr>
        <p:spPr>
          <a:xfrm>
            <a:off x="588263" y="457200"/>
            <a:ext cx="11018520" cy="553998"/>
          </a:xfrm>
        </p:spPr>
        <p:txBody>
          <a:bodyPr/>
          <a:lstStyle/>
          <a:p>
            <a:r>
              <a:rPr lang="zh-CN" altLang="en-US" dirty="0"/>
              <a:t>全连接层</a:t>
            </a:r>
            <a:endParaRPr lang="en-US" dirty="0"/>
          </a:p>
        </p:txBody>
      </p:sp>
      <p:sp>
        <p:nvSpPr>
          <p:cNvPr id="5" name="Rectangle 4">
            <a:extLst>
              <a:ext uri="{FF2B5EF4-FFF2-40B4-BE49-F238E27FC236}">
                <a16:creationId xmlns:a16="http://schemas.microsoft.com/office/drawing/2014/main" id="{2F37B203-232D-479D-A5C1-76B8905E6E42}"/>
              </a:ext>
            </a:extLst>
          </p:cNvPr>
          <p:cNvSpPr/>
          <p:nvPr/>
        </p:nvSpPr>
        <p:spPr bwMode="auto">
          <a:xfrm>
            <a:off x="3231272" y="1330887"/>
            <a:ext cx="702643" cy="21277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0327D9D8-9CDE-4907-9F88-1A744EA51D6A}"/>
              </a:ext>
            </a:extLst>
          </p:cNvPr>
          <p:cNvSpPr/>
          <p:nvPr/>
        </p:nvSpPr>
        <p:spPr bwMode="auto">
          <a:xfrm>
            <a:off x="3366025" y="1511792"/>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5B28A6A8-EE1A-4200-A31E-E97C42DFDABA}"/>
              </a:ext>
            </a:extLst>
          </p:cNvPr>
          <p:cNvSpPr/>
          <p:nvPr/>
        </p:nvSpPr>
        <p:spPr bwMode="auto">
          <a:xfrm>
            <a:off x="3375651" y="2155728"/>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97059267-5094-4422-AC0F-9A402BC09CAE}"/>
              </a:ext>
            </a:extLst>
          </p:cNvPr>
          <p:cNvSpPr/>
          <p:nvPr/>
        </p:nvSpPr>
        <p:spPr bwMode="auto">
          <a:xfrm>
            <a:off x="3375651" y="2896214"/>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A31313A-A1CE-436C-838A-9226AA1F6994}"/>
              </a:ext>
            </a:extLst>
          </p:cNvPr>
          <p:cNvSpPr/>
          <p:nvPr/>
        </p:nvSpPr>
        <p:spPr bwMode="auto">
          <a:xfrm>
            <a:off x="5319516" y="1051456"/>
            <a:ext cx="702643" cy="2878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628844E-7AD2-4BB6-821A-18E1967D9D12}"/>
              </a:ext>
            </a:extLst>
          </p:cNvPr>
          <p:cNvSpPr/>
          <p:nvPr/>
        </p:nvSpPr>
        <p:spPr bwMode="auto">
          <a:xfrm>
            <a:off x="5454269" y="1232361"/>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0D5CADB-BF4F-48E6-A3BB-3DBBA1BBFB54}"/>
              </a:ext>
            </a:extLst>
          </p:cNvPr>
          <p:cNvSpPr/>
          <p:nvPr/>
        </p:nvSpPr>
        <p:spPr bwMode="auto">
          <a:xfrm>
            <a:off x="5463895" y="1876297"/>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E2B94C17-3931-4325-A649-496462682AE2}"/>
              </a:ext>
            </a:extLst>
          </p:cNvPr>
          <p:cNvSpPr/>
          <p:nvPr/>
        </p:nvSpPr>
        <p:spPr bwMode="auto">
          <a:xfrm>
            <a:off x="5463895" y="2616783"/>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1542C026-DD3A-4E97-9B67-E143B19A1F44}"/>
              </a:ext>
            </a:extLst>
          </p:cNvPr>
          <p:cNvSpPr/>
          <p:nvPr/>
        </p:nvSpPr>
        <p:spPr bwMode="auto">
          <a:xfrm>
            <a:off x="5462292" y="3273465"/>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F77B241-B352-4C69-A965-74A8D55AAAF9}"/>
              </a:ext>
            </a:extLst>
          </p:cNvPr>
          <p:cNvSpPr/>
          <p:nvPr/>
        </p:nvSpPr>
        <p:spPr bwMode="auto">
          <a:xfrm>
            <a:off x="7104500" y="1765734"/>
            <a:ext cx="702643" cy="1500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AC6E1F2-805A-4CA2-A428-AA9A9D63C1C3}"/>
              </a:ext>
            </a:extLst>
          </p:cNvPr>
          <p:cNvSpPr/>
          <p:nvPr/>
        </p:nvSpPr>
        <p:spPr bwMode="auto">
          <a:xfrm>
            <a:off x="7239253" y="1946639"/>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A6E1E062-F997-48AD-A552-E8367E080756}"/>
              </a:ext>
            </a:extLst>
          </p:cNvPr>
          <p:cNvSpPr/>
          <p:nvPr/>
        </p:nvSpPr>
        <p:spPr bwMode="auto">
          <a:xfrm>
            <a:off x="7248879" y="2590575"/>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80783989-F034-48D1-BC6C-D9CC4C2DCE2E}"/>
              </a:ext>
            </a:extLst>
          </p:cNvPr>
          <p:cNvCxnSpPr>
            <a:stCxn id="4" idx="6"/>
            <a:endCxn id="10" idx="2"/>
          </p:cNvCxnSpPr>
          <p:nvPr/>
        </p:nvCxnSpPr>
        <p:spPr>
          <a:xfrm flipV="1">
            <a:off x="3779911" y="1417574"/>
            <a:ext cx="1674358" cy="279431"/>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035520F0-8711-4A4F-BC1A-C76F90A7CC83}"/>
              </a:ext>
            </a:extLst>
          </p:cNvPr>
          <p:cNvCxnSpPr>
            <a:cxnSpLocks/>
            <a:stCxn id="4" idx="6"/>
            <a:endCxn id="11" idx="2"/>
          </p:cNvCxnSpPr>
          <p:nvPr/>
        </p:nvCxnSpPr>
        <p:spPr>
          <a:xfrm>
            <a:off x="3779911" y="1697005"/>
            <a:ext cx="1683984" cy="364505"/>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5DF8DC41-E989-4A07-AC63-FC9BFF840435}"/>
              </a:ext>
            </a:extLst>
          </p:cNvPr>
          <p:cNvCxnSpPr>
            <a:cxnSpLocks/>
            <a:stCxn id="4" idx="6"/>
            <a:endCxn id="12" idx="2"/>
          </p:cNvCxnSpPr>
          <p:nvPr/>
        </p:nvCxnSpPr>
        <p:spPr>
          <a:xfrm>
            <a:off x="3779911" y="1697005"/>
            <a:ext cx="1683984" cy="1104991"/>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14D2EFB6-3CF2-431A-8F46-6CD8AEC229F0}"/>
              </a:ext>
            </a:extLst>
          </p:cNvPr>
          <p:cNvCxnSpPr>
            <a:cxnSpLocks/>
            <a:stCxn id="4" idx="6"/>
            <a:endCxn id="13" idx="2"/>
          </p:cNvCxnSpPr>
          <p:nvPr/>
        </p:nvCxnSpPr>
        <p:spPr>
          <a:xfrm>
            <a:off x="3779911" y="1697005"/>
            <a:ext cx="1682381" cy="1761673"/>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CA0F8E54-1234-42F0-89A6-7AC7CF511330}"/>
              </a:ext>
            </a:extLst>
          </p:cNvPr>
          <p:cNvCxnSpPr>
            <a:cxnSpLocks/>
            <a:stCxn id="6" idx="6"/>
            <a:endCxn id="10" idx="2"/>
          </p:cNvCxnSpPr>
          <p:nvPr/>
        </p:nvCxnSpPr>
        <p:spPr>
          <a:xfrm flipV="1">
            <a:off x="3789537" y="1417574"/>
            <a:ext cx="1664732" cy="923367"/>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69228973-6618-48BE-819A-0D0A6D2B7425}"/>
              </a:ext>
            </a:extLst>
          </p:cNvPr>
          <p:cNvCxnSpPr>
            <a:cxnSpLocks/>
            <a:stCxn id="6" idx="6"/>
            <a:endCxn id="11" idx="2"/>
          </p:cNvCxnSpPr>
          <p:nvPr/>
        </p:nvCxnSpPr>
        <p:spPr>
          <a:xfrm flipV="1">
            <a:off x="3789537" y="2061510"/>
            <a:ext cx="1674358" cy="279431"/>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37" name="Straight Arrow Connector 36">
            <a:extLst>
              <a:ext uri="{FF2B5EF4-FFF2-40B4-BE49-F238E27FC236}">
                <a16:creationId xmlns:a16="http://schemas.microsoft.com/office/drawing/2014/main" id="{19BE966B-B361-444A-8D2C-F14E9D95500B}"/>
              </a:ext>
            </a:extLst>
          </p:cNvPr>
          <p:cNvCxnSpPr>
            <a:cxnSpLocks/>
            <a:stCxn id="6" idx="6"/>
            <a:endCxn id="12" idx="2"/>
          </p:cNvCxnSpPr>
          <p:nvPr/>
        </p:nvCxnSpPr>
        <p:spPr>
          <a:xfrm>
            <a:off x="3789537" y="2340941"/>
            <a:ext cx="1674358" cy="461055"/>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40" name="Straight Arrow Connector 39">
            <a:extLst>
              <a:ext uri="{FF2B5EF4-FFF2-40B4-BE49-F238E27FC236}">
                <a16:creationId xmlns:a16="http://schemas.microsoft.com/office/drawing/2014/main" id="{E11D9F6E-C592-44F6-9B5C-22D56192EF0B}"/>
              </a:ext>
            </a:extLst>
          </p:cNvPr>
          <p:cNvCxnSpPr>
            <a:cxnSpLocks/>
            <a:stCxn id="6" idx="6"/>
            <a:endCxn id="13" idx="2"/>
          </p:cNvCxnSpPr>
          <p:nvPr/>
        </p:nvCxnSpPr>
        <p:spPr>
          <a:xfrm>
            <a:off x="3789537" y="2340941"/>
            <a:ext cx="1672755" cy="1117737"/>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01E9C958-4302-4B5D-A252-D72C886B7A7B}"/>
              </a:ext>
            </a:extLst>
          </p:cNvPr>
          <p:cNvCxnSpPr>
            <a:cxnSpLocks/>
            <a:stCxn id="7" idx="6"/>
            <a:endCxn id="10" idx="2"/>
          </p:cNvCxnSpPr>
          <p:nvPr/>
        </p:nvCxnSpPr>
        <p:spPr>
          <a:xfrm flipV="1">
            <a:off x="3789537" y="1417574"/>
            <a:ext cx="1664732" cy="1663853"/>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EC2A1A70-7237-4E9E-B423-E863AFB45158}"/>
              </a:ext>
            </a:extLst>
          </p:cNvPr>
          <p:cNvCxnSpPr>
            <a:cxnSpLocks/>
            <a:stCxn id="7" idx="6"/>
            <a:endCxn id="11" idx="2"/>
          </p:cNvCxnSpPr>
          <p:nvPr/>
        </p:nvCxnSpPr>
        <p:spPr>
          <a:xfrm flipV="1">
            <a:off x="3789537" y="2061510"/>
            <a:ext cx="1674358" cy="1019917"/>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49" name="Straight Arrow Connector 48">
            <a:extLst>
              <a:ext uri="{FF2B5EF4-FFF2-40B4-BE49-F238E27FC236}">
                <a16:creationId xmlns:a16="http://schemas.microsoft.com/office/drawing/2014/main" id="{055FE6F6-AC31-4DA6-9DA0-BBE24777FBE8}"/>
              </a:ext>
            </a:extLst>
          </p:cNvPr>
          <p:cNvCxnSpPr>
            <a:cxnSpLocks/>
            <a:stCxn id="7" idx="6"/>
            <a:endCxn id="13" idx="2"/>
          </p:cNvCxnSpPr>
          <p:nvPr/>
        </p:nvCxnSpPr>
        <p:spPr>
          <a:xfrm>
            <a:off x="3789537" y="3081427"/>
            <a:ext cx="1672755" cy="377251"/>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52" name="Straight Arrow Connector 51">
            <a:extLst>
              <a:ext uri="{FF2B5EF4-FFF2-40B4-BE49-F238E27FC236}">
                <a16:creationId xmlns:a16="http://schemas.microsoft.com/office/drawing/2014/main" id="{43E900B8-1018-4D00-9353-6B5822BB9BE0}"/>
              </a:ext>
            </a:extLst>
          </p:cNvPr>
          <p:cNvCxnSpPr>
            <a:cxnSpLocks/>
            <a:stCxn id="10" idx="6"/>
            <a:endCxn id="15" idx="2"/>
          </p:cNvCxnSpPr>
          <p:nvPr/>
        </p:nvCxnSpPr>
        <p:spPr>
          <a:xfrm>
            <a:off x="5868155" y="1417574"/>
            <a:ext cx="1371098" cy="714278"/>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56" name="Straight Arrow Connector 55">
            <a:extLst>
              <a:ext uri="{FF2B5EF4-FFF2-40B4-BE49-F238E27FC236}">
                <a16:creationId xmlns:a16="http://schemas.microsoft.com/office/drawing/2014/main" id="{ED4BA324-0E17-44AD-810E-D21C05B992A0}"/>
              </a:ext>
            </a:extLst>
          </p:cNvPr>
          <p:cNvCxnSpPr>
            <a:cxnSpLocks/>
            <a:stCxn id="10" idx="6"/>
            <a:endCxn id="16" idx="2"/>
          </p:cNvCxnSpPr>
          <p:nvPr/>
        </p:nvCxnSpPr>
        <p:spPr>
          <a:xfrm>
            <a:off x="5868155" y="1417574"/>
            <a:ext cx="1380724" cy="1358214"/>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59" name="Straight Arrow Connector 58">
            <a:extLst>
              <a:ext uri="{FF2B5EF4-FFF2-40B4-BE49-F238E27FC236}">
                <a16:creationId xmlns:a16="http://schemas.microsoft.com/office/drawing/2014/main" id="{FDD4AFB1-F8D0-4195-A4A7-52B4DAF84244}"/>
              </a:ext>
            </a:extLst>
          </p:cNvPr>
          <p:cNvCxnSpPr>
            <a:cxnSpLocks/>
            <a:stCxn id="11" idx="6"/>
            <a:endCxn id="15" idx="2"/>
          </p:cNvCxnSpPr>
          <p:nvPr/>
        </p:nvCxnSpPr>
        <p:spPr>
          <a:xfrm>
            <a:off x="5877781" y="2061510"/>
            <a:ext cx="1361472" cy="70342"/>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62" name="Straight Arrow Connector 61">
            <a:extLst>
              <a:ext uri="{FF2B5EF4-FFF2-40B4-BE49-F238E27FC236}">
                <a16:creationId xmlns:a16="http://schemas.microsoft.com/office/drawing/2014/main" id="{A8152818-4793-4966-9158-0D14A5C3E0C5}"/>
              </a:ext>
            </a:extLst>
          </p:cNvPr>
          <p:cNvCxnSpPr>
            <a:cxnSpLocks/>
            <a:stCxn id="11" idx="6"/>
            <a:endCxn id="16" idx="2"/>
          </p:cNvCxnSpPr>
          <p:nvPr/>
        </p:nvCxnSpPr>
        <p:spPr>
          <a:xfrm>
            <a:off x="5877781" y="2061510"/>
            <a:ext cx="1371098" cy="714278"/>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65" name="Straight Arrow Connector 64">
            <a:extLst>
              <a:ext uri="{FF2B5EF4-FFF2-40B4-BE49-F238E27FC236}">
                <a16:creationId xmlns:a16="http://schemas.microsoft.com/office/drawing/2014/main" id="{1C73F2BA-A82C-4E82-896B-B69327180A07}"/>
              </a:ext>
            </a:extLst>
          </p:cNvPr>
          <p:cNvCxnSpPr>
            <a:cxnSpLocks/>
            <a:stCxn id="12" idx="6"/>
            <a:endCxn id="15" idx="2"/>
          </p:cNvCxnSpPr>
          <p:nvPr/>
        </p:nvCxnSpPr>
        <p:spPr>
          <a:xfrm flipV="1">
            <a:off x="5877781" y="2131852"/>
            <a:ext cx="1361472" cy="670144"/>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68" name="Straight Arrow Connector 67">
            <a:extLst>
              <a:ext uri="{FF2B5EF4-FFF2-40B4-BE49-F238E27FC236}">
                <a16:creationId xmlns:a16="http://schemas.microsoft.com/office/drawing/2014/main" id="{9C5371F3-1102-48FA-A12D-85BB81E38117}"/>
              </a:ext>
            </a:extLst>
          </p:cNvPr>
          <p:cNvCxnSpPr>
            <a:cxnSpLocks/>
            <a:stCxn id="12" idx="6"/>
            <a:endCxn id="16" idx="2"/>
          </p:cNvCxnSpPr>
          <p:nvPr/>
        </p:nvCxnSpPr>
        <p:spPr>
          <a:xfrm flipV="1">
            <a:off x="5877781" y="2775788"/>
            <a:ext cx="1371098" cy="26208"/>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72" name="Straight Arrow Connector 71">
            <a:extLst>
              <a:ext uri="{FF2B5EF4-FFF2-40B4-BE49-F238E27FC236}">
                <a16:creationId xmlns:a16="http://schemas.microsoft.com/office/drawing/2014/main" id="{57AD440F-41CD-49BE-AFAE-6ABFD1B62280}"/>
              </a:ext>
            </a:extLst>
          </p:cNvPr>
          <p:cNvCxnSpPr>
            <a:cxnSpLocks/>
            <a:stCxn id="13" idx="6"/>
            <a:endCxn id="15" idx="2"/>
          </p:cNvCxnSpPr>
          <p:nvPr/>
        </p:nvCxnSpPr>
        <p:spPr>
          <a:xfrm flipV="1">
            <a:off x="5876178" y="2131852"/>
            <a:ext cx="1363075" cy="1326826"/>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75" name="Straight Arrow Connector 74">
            <a:extLst>
              <a:ext uri="{FF2B5EF4-FFF2-40B4-BE49-F238E27FC236}">
                <a16:creationId xmlns:a16="http://schemas.microsoft.com/office/drawing/2014/main" id="{0D0F7AA3-C312-4FCD-8B24-F0EF70BBC525}"/>
              </a:ext>
            </a:extLst>
          </p:cNvPr>
          <p:cNvCxnSpPr>
            <a:cxnSpLocks/>
            <a:stCxn id="13" idx="6"/>
            <a:endCxn id="16" idx="2"/>
          </p:cNvCxnSpPr>
          <p:nvPr/>
        </p:nvCxnSpPr>
        <p:spPr>
          <a:xfrm flipV="1">
            <a:off x="5876178" y="2775788"/>
            <a:ext cx="1372701" cy="682890"/>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71DE7410-F1A5-49C3-B5CE-301669088BC1}"/>
                  </a:ext>
                </a:extLst>
              </p:cNvPr>
              <p:cNvSpPr txBox="1"/>
              <p:nvPr/>
            </p:nvSpPr>
            <p:spPr>
              <a:xfrm>
                <a:off x="6202499" y="3522195"/>
                <a:ext cx="1946367" cy="630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r>
                        <a:rPr lang="en-US" sz="2000" i="1" smtClean="0">
                          <a:gradFill>
                            <a:gsLst>
                              <a:gs pos="2917">
                                <a:schemeClr val="tx1"/>
                              </a:gs>
                              <a:gs pos="30000">
                                <a:schemeClr val="tx1"/>
                              </a:gs>
                            </a:gsLst>
                            <a:lin ang="5400000" scaled="0"/>
                          </a:gradFill>
                          <a:latin typeface="Cambria Math" panose="02040503050406030204" pitchFamily="18" charset="0"/>
                        </a:rPr>
                        <m:t>=</m:t>
                      </m:r>
                      <m:nary>
                        <m:naryPr>
                          <m:chr m:val="∑"/>
                          <m:limLoc m:val="subSup"/>
                          <m:ctrlPr>
                            <a:rPr lang="en-US" sz="2000" i="1" smtClean="0">
                              <a:gradFill>
                                <a:gsLst>
                                  <a:gs pos="2917">
                                    <a:schemeClr val="tx1"/>
                                  </a:gs>
                                  <a:gs pos="30000">
                                    <a:schemeClr val="tx1"/>
                                  </a:gs>
                                </a:gsLst>
                                <a:lin ang="5400000" scaled="0"/>
                              </a:gradFill>
                              <a:latin typeface="Cambria Math" panose="02040503050406030204" pitchFamily="18" charset="0"/>
                            </a:rPr>
                          </m:ctrlPr>
                        </m:naryPr>
                        <m:sub>
                          <m:r>
                            <m:rPr>
                              <m:brk m:alnAt="25"/>
                            </m:rPr>
                            <a:rPr lang="en-US" sz="2000" b="0" i="1" smtClean="0">
                              <a:gradFill>
                                <a:gsLst>
                                  <a:gs pos="2917">
                                    <a:schemeClr val="tx1"/>
                                  </a:gs>
                                  <a:gs pos="30000">
                                    <a:schemeClr val="tx1"/>
                                  </a:gs>
                                </a:gsLst>
                                <a:lin ang="5400000" scaled="0"/>
                              </a:gradFill>
                              <a:latin typeface="Cambria Math" panose="02040503050406030204" pitchFamily="18" charset="0"/>
                            </a:rPr>
                            <m:t>𝑖</m:t>
                          </m:r>
                          <m:r>
                            <a:rPr lang="en-US" sz="2000" b="0" i="1" smtClean="0">
                              <a:gradFill>
                                <a:gsLst>
                                  <a:gs pos="2917">
                                    <a:schemeClr val="tx1"/>
                                  </a:gs>
                                  <a:gs pos="30000">
                                    <a:schemeClr val="tx1"/>
                                  </a:gs>
                                </a:gsLst>
                                <a:lin ang="5400000" scaled="0"/>
                              </a:gradFill>
                              <a:latin typeface="Cambria Math" panose="02040503050406030204" pitchFamily="18" charset="0"/>
                            </a:rPr>
                            <m:t>=0</m:t>
                          </m:r>
                        </m:sub>
                        <m:sup>
                          <m:r>
                            <a:rPr lang="en-US" sz="2000" b="0" i="1" smtClean="0">
                              <a:gradFill>
                                <a:gsLst>
                                  <a:gs pos="2917">
                                    <a:schemeClr val="tx1"/>
                                  </a:gs>
                                  <a:gs pos="30000">
                                    <a:schemeClr val="tx1"/>
                                  </a:gs>
                                </a:gsLst>
                                <a:lin ang="5400000" scaled="0"/>
                              </a:gradFill>
                              <a:latin typeface="Cambria Math" panose="02040503050406030204" pitchFamily="18" charset="0"/>
                            </a:rPr>
                            <m:t>2</m:t>
                          </m:r>
                        </m:sup>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𝑖</m:t>
                              </m:r>
                            </m:sub>
                          </m:sSub>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𝑖</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nary>
                    </m:oMath>
                  </m:oMathPara>
                </a14:m>
                <a:endParaRPr lang="en-US" sz="2000" dirty="0" err="1">
                  <a:gradFill>
                    <a:gsLst>
                      <a:gs pos="2917">
                        <a:schemeClr val="tx1"/>
                      </a:gs>
                      <a:gs pos="30000">
                        <a:schemeClr val="tx1"/>
                      </a:gs>
                    </a:gsLst>
                    <a:lin ang="5400000" scaled="0"/>
                  </a:gradFill>
                </a:endParaRPr>
              </a:p>
            </p:txBody>
          </p:sp>
        </mc:Choice>
        <mc:Fallback xmlns="">
          <p:sp>
            <p:nvSpPr>
              <p:cNvPr id="1070" name="TextBox 1069">
                <a:extLst>
                  <a:ext uri="{FF2B5EF4-FFF2-40B4-BE49-F238E27FC236}">
                    <a16:creationId xmlns:a16="http://schemas.microsoft.com/office/drawing/2014/main" id="{71DE7410-F1A5-49C3-B5CE-301669088BC1}"/>
                  </a:ext>
                </a:extLst>
              </p:cNvPr>
              <p:cNvSpPr txBox="1">
                <a:spLocks noRot="1" noChangeAspect="1" noMove="1" noResize="1" noEditPoints="1" noAdjustHandles="1" noChangeArrowheads="1" noChangeShapeType="1" noTextEdit="1"/>
              </p:cNvSpPr>
              <p:nvPr/>
            </p:nvSpPr>
            <p:spPr>
              <a:xfrm>
                <a:off x="6202499" y="3522195"/>
                <a:ext cx="1946367" cy="630044"/>
              </a:xfrm>
              <a:prstGeom prst="rect">
                <a:avLst/>
              </a:prstGeom>
              <a:blipFill>
                <a:blip r:embed="rId6"/>
                <a:stretch>
                  <a:fillRect/>
                </a:stretch>
              </a:blipFill>
            </p:spPr>
            <p:txBody>
              <a:bodyPr/>
              <a:lstStyle/>
              <a:p>
                <a:r>
                  <a:rPr lang="en-US">
                    <a:noFill/>
                  </a:rPr>
                  <a:t> </a:t>
                </a:r>
              </a:p>
            </p:txBody>
          </p:sp>
        </mc:Fallback>
      </mc:AlternateContent>
      <p:cxnSp>
        <p:nvCxnSpPr>
          <p:cNvPr id="1072" name="Straight Arrow Connector 1071">
            <a:extLst>
              <a:ext uri="{FF2B5EF4-FFF2-40B4-BE49-F238E27FC236}">
                <a16:creationId xmlns:a16="http://schemas.microsoft.com/office/drawing/2014/main" id="{AB399247-FC7B-4AD9-9F02-F0ADA8421AB9}"/>
              </a:ext>
            </a:extLst>
          </p:cNvPr>
          <p:cNvCxnSpPr>
            <a:stCxn id="13" idx="5"/>
            <a:endCxn id="1070" idx="1"/>
          </p:cNvCxnSpPr>
          <p:nvPr/>
        </p:nvCxnSpPr>
        <p:spPr>
          <a:xfrm>
            <a:off x="5815566" y="3589643"/>
            <a:ext cx="386933" cy="2475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4597648-15A6-4A33-BA7A-B4FD7F96D7DF}"/>
              </a:ext>
            </a:extLst>
          </p:cNvPr>
          <p:cNvGrpSpPr/>
          <p:nvPr/>
        </p:nvGrpSpPr>
        <p:grpSpPr>
          <a:xfrm>
            <a:off x="1046480" y="4123451"/>
            <a:ext cx="8656188" cy="1706704"/>
            <a:chOff x="1046480" y="4123451"/>
            <a:chExt cx="8656188" cy="1706704"/>
          </a:xfrm>
        </p:grpSpPr>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C221C07F-82A5-47FD-8659-2F176CD2E2A9}"/>
                    </a:ext>
                  </a:extLst>
                </p:cNvPr>
                <p:cNvSpPr txBox="1"/>
                <p:nvPr/>
              </p:nvSpPr>
              <p:spPr>
                <a:xfrm>
                  <a:off x="1909485" y="4897006"/>
                  <a:ext cx="1034835" cy="813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𝑋</m:t>
                        </m:r>
                        <m:r>
                          <a:rPr lang="en-US" sz="2000" b="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0</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78" name="TextBox 77">
                  <a:extLst>
                    <a:ext uri="{FF2B5EF4-FFF2-40B4-BE49-F238E27FC236}">
                      <a16:creationId xmlns:a16="http://schemas.microsoft.com/office/drawing/2014/main" id="{C221C07F-82A5-47FD-8659-2F176CD2E2A9}"/>
                    </a:ext>
                  </a:extLst>
                </p:cNvPr>
                <p:cNvSpPr txBox="1">
                  <a:spLocks noRot="1" noChangeAspect="1" noMove="1" noResize="1" noEditPoints="1" noAdjustHandles="1" noChangeArrowheads="1" noChangeShapeType="1" noTextEdit="1"/>
                </p:cNvSpPr>
                <p:nvPr/>
              </p:nvSpPr>
              <p:spPr>
                <a:xfrm>
                  <a:off x="1909485" y="4897006"/>
                  <a:ext cx="1034835" cy="81304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0E03053-69E5-4A1F-AE88-04F0E481FE6C}"/>
                    </a:ext>
                  </a:extLst>
                </p:cNvPr>
                <p:cNvSpPr txBox="1"/>
                <p:nvPr/>
              </p:nvSpPr>
              <p:spPr>
                <a:xfrm>
                  <a:off x="3098324" y="4851938"/>
                  <a:ext cx="249651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𝑊</m:t>
                        </m:r>
                        <m:r>
                          <a:rPr lang="en-US" sz="2000" b="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0,0</m:t>
                                      </m:r>
                                    </m:sub>
                                  </m:sSub>
                                </m:e>
                                <m:e>
                                  <m:r>
                                    <a:rPr lang="en-US" sz="2000" i="1" smtClean="0">
                                      <a:gradFill>
                                        <a:gsLst>
                                          <a:gs pos="2917">
                                            <a:schemeClr val="tx1"/>
                                          </a:gs>
                                          <a:gs pos="30000">
                                            <a:schemeClr val="tx1"/>
                                          </a:gs>
                                        </a:gsLst>
                                        <a:lin ang="5400000" scaled="0"/>
                                      </a:gradFill>
                                      <a:latin typeface="Cambria Math" panose="02040503050406030204" pitchFamily="18" charset="0"/>
                                    </a:rPr>
                                    <m:t>⋯</m:t>
                                  </m:r>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0</m:t>
                                      </m:r>
                                      <m:r>
                                        <a:rPr lang="en-US" sz="2000" i="1">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r>
                                    <a:rPr lang="en-US" sz="2000" i="1" smtClean="0">
                                      <a:gradFill>
                                        <a:gsLst>
                                          <a:gs pos="2917">
                                            <a:schemeClr val="tx1"/>
                                          </a:gs>
                                          <a:gs pos="30000">
                                            <a:schemeClr val="tx1"/>
                                          </a:gs>
                                        </a:gsLst>
                                        <a:lin ang="5400000" scaled="0"/>
                                      </a:gradFill>
                                      <a:latin typeface="Cambria Math" panose="02040503050406030204" pitchFamily="18" charset="0"/>
                                    </a:rPr>
                                    <m:t>⋮</m:t>
                                  </m:r>
                                </m:e>
                                <m:e>
                                  <m:r>
                                    <a:rPr lang="en-US" sz="2000" i="1" smtClean="0">
                                      <a:gradFill>
                                        <a:gsLst>
                                          <a:gs pos="2917">
                                            <a:schemeClr val="tx1"/>
                                          </a:gs>
                                          <a:gs pos="30000">
                                            <a:schemeClr val="tx1"/>
                                          </a:gs>
                                        </a:gsLst>
                                        <a:lin ang="5400000" scaled="0"/>
                                      </a:gradFill>
                                      <a:latin typeface="Cambria Math" panose="02040503050406030204" pitchFamily="18" charset="0"/>
                                    </a:rPr>
                                    <m:t>⋱</m:t>
                                  </m:r>
                                </m:e>
                                <m:e>
                                  <m:r>
                                    <a:rPr lang="en-US" sz="2000" i="1" smtClean="0">
                                      <a:gradFill>
                                        <a:gsLst>
                                          <a:gs pos="2917">
                                            <a:schemeClr val="tx1"/>
                                          </a:gs>
                                          <a:gs pos="30000">
                                            <a:schemeClr val="tx1"/>
                                          </a:gs>
                                        </a:gsLst>
                                        <a:lin ang="5400000" scaled="0"/>
                                      </a:gradFill>
                                      <a:latin typeface="Cambria Math" panose="02040503050406030204" pitchFamily="18" charset="0"/>
                                    </a:rPr>
                                    <m:t>⋮</m:t>
                                  </m:r>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,0</m:t>
                                      </m:r>
                                    </m:sub>
                                  </m:sSub>
                                </m:e>
                                <m:e>
                                  <m:r>
                                    <a:rPr lang="en-US" sz="2000" i="1" smtClean="0">
                                      <a:gradFill>
                                        <a:gsLst>
                                          <a:gs pos="2917">
                                            <a:schemeClr val="tx1"/>
                                          </a:gs>
                                          <a:gs pos="30000">
                                            <a:schemeClr val="tx1"/>
                                          </a:gs>
                                        </a:gsLst>
                                        <a:lin ang="5400000" scaled="0"/>
                                      </a:gradFill>
                                      <a:latin typeface="Cambria Math" panose="02040503050406030204" pitchFamily="18" charset="0"/>
                                    </a:rPr>
                                    <m:t>⋯</m:t>
                                  </m:r>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79" name="TextBox 78">
                  <a:extLst>
                    <a:ext uri="{FF2B5EF4-FFF2-40B4-BE49-F238E27FC236}">
                      <a16:creationId xmlns:a16="http://schemas.microsoft.com/office/drawing/2014/main" id="{70E03053-69E5-4A1F-AE88-04F0E481FE6C}"/>
                    </a:ext>
                  </a:extLst>
                </p:cNvPr>
                <p:cNvSpPr txBox="1">
                  <a:spLocks noRot="1" noChangeAspect="1" noMove="1" noResize="1" noEditPoints="1" noAdjustHandles="1" noChangeArrowheads="1" noChangeShapeType="1" noTextEdit="1"/>
                </p:cNvSpPr>
                <p:nvPr/>
              </p:nvSpPr>
              <p:spPr>
                <a:xfrm>
                  <a:off x="3098324" y="4851938"/>
                  <a:ext cx="2496517" cy="97821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D83E5747-BAAC-4532-9857-27A66564E6C0}"/>
                    </a:ext>
                  </a:extLst>
                </p:cNvPr>
                <p:cNvSpPr txBox="1"/>
                <p:nvPr/>
              </p:nvSpPr>
              <p:spPr>
                <a:xfrm>
                  <a:off x="5748845" y="4887971"/>
                  <a:ext cx="1026371" cy="815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𝑌</m:t>
                        </m:r>
                        <m:r>
                          <a:rPr lang="en-US" sz="2000" b="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0</m:t>
                                      </m:r>
                                    </m:sub>
                                  </m:sSub>
                                </m:e>
                              </m:mr>
                              <m:mr>
                                <m:e>
                                  <m:r>
                                    <a:rPr lang="en-US" sz="2000" i="1" smtClean="0">
                                      <a:gradFill>
                                        <a:gsLst>
                                          <a:gs pos="2917">
                                            <a:schemeClr val="tx1"/>
                                          </a:gs>
                                          <a:gs pos="30000">
                                            <a:schemeClr val="tx1"/>
                                          </a:gs>
                                        </a:gsLst>
                                        <a:lin ang="5400000" scaled="0"/>
                                      </a:gradFill>
                                      <a:latin typeface="Cambria Math" panose="02040503050406030204" pitchFamily="18" charset="0"/>
                                    </a:rPr>
                                    <m:t>⋮</m:t>
                                  </m:r>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93" name="TextBox 92">
                  <a:extLst>
                    <a:ext uri="{FF2B5EF4-FFF2-40B4-BE49-F238E27FC236}">
                      <a16:creationId xmlns:a16="http://schemas.microsoft.com/office/drawing/2014/main" id="{D83E5747-BAAC-4532-9857-27A66564E6C0}"/>
                    </a:ext>
                  </a:extLst>
                </p:cNvPr>
                <p:cNvSpPr txBox="1">
                  <a:spLocks noRot="1" noChangeAspect="1" noMove="1" noResize="1" noEditPoints="1" noAdjustHandles="1" noChangeArrowheads="1" noChangeShapeType="1" noTextEdit="1"/>
                </p:cNvSpPr>
                <p:nvPr/>
              </p:nvSpPr>
              <p:spPr>
                <a:xfrm>
                  <a:off x="5748845" y="4887971"/>
                  <a:ext cx="1026371" cy="81522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03792985-1A38-4411-8CC8-856C84839716}"/>
                    </a:ext>
                  </a:extLst>
                </p:cNvPr>
                <p:cNvSpPr txBox="1"/>
                <p:nvPr/>
              </p:nvSpPr>
              <p:spPr>
                <a:xfrm>
                  <a:off x="7899289" y="5060157"/>
                  <a:ext cx="18033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FF0000"/>
                            </a:solidFill>
                            <a:latin typeface="Cambria Math" panose="02040503050406030204" pitchFamily="18" charset="0"/>
                          </a:rPr>
                          <m:t>𝑌</m:t>
                        </m:r>
                        <m:r>
                          <a:rPr lang="en-US" sz="3200" b="0" i="1" smtClean="0">
                            <a:solidFill>
                              <a:srgbClr val="FF0000"/>
                            </a:solidFill>
                            <a:latin typeface="Cambria Math" panose="02040503050406030204" pitchFamily="18" charset="0"/>
                          </a:rPr>
                          <m:t>=</m:t>
                        </m:r>
                        <m:sSup>
                          <m:sSupPr>
                            <m:ctrlPr>
                              <a:rPr lang="en-US" sz="3200" i="1" smtClean="0">
                                <a:solidFill>
                                  <a:srgbClr val="FF0000"/>
                                </a:solidFill>
                                <a:latin typeface="Cambria Math" panose="02040503050406030204" pitchFamily="18" charset="0"/>
                              </a:rPr>
                            </m:ctrlPr>
                          </m:sSupPr>
                          <m:e>
                            <m:r>
                              <a:rPr lang="en-US" sz="3200" b="0" i="1" smtClean="0">
                                <a:solidFill>
                                  <a:srgbClr val="FF0000"/>
                                </a:solidFill>
                                <a:latin typeface="Cambria Math" panose="02040503050406030204" pitchFamily="18" charset="0"/>
                              </a:rPr>
                              <m:t>𝑊</m:t>
                            </m:r>
                          </m:e>
                          <m:sup>
                            <m:r>
                              <a:rPr lang="en-US" sz="3200" b="0" i="1" smtClean="0">
                                <a:solidFill>
                                  <a:srgbClr val="FF0000"/>
                                </a:solidFill>
                                <a:latin typeface="Cambria Math" panose="02040503050406030204" pitchFamily="18" charset="0"/>
                              </a:rPr>
                              <m:t>𝑇</m:t>
                            </m:r>
                          </m:sup>
                        </m:sSup>
                        <m:r>
                          <a:rPr lang="en-US" sz="3200" b="0" i="1" smtClean="0">
                            <a:solidFill>
                              <a:srgbClr val="FF0000"/>
                            </a:solidFill>
                            <a:latin typeface="Cambria Math" panose="02040503050406030204" pitchFamily="18" charset="0"/>
                          </a:rPr>
                          <m:t>𝑋</m:t>
                        </m:r>
                      </m:oMath>
                    </m:oMathPara>
                  </a14:m>
                  <a:endParaRPr lang="en-US" sz="3200" dirty="0" err="1">
                    <a:solidFill>
                      <a:srgbClr val="FF0000"/>
                    </a:solidFill>
                  </a:endParaRPr>
                </a:p>
              </p:txBody>
            </p:sp>
          </mc:Choice>
          <mc:Fallback xmlns="">
            <p:sp>
              <p:nvSpPr>
                <p:cNvPr id="145" name="TextBox 144">
                  <a:extLst>
                    <a:ext uri="{FF2B5EF4-FFF2-40B4-BE49-F238E27FC236}">
                      <a16:creationId xmlns:a16="http://schemas.microsoft.com/office/drawing/2014/main" id="{03792985-1A38-4411-8CC8-856C84839716}"/>
                    </a:ext>
                  </a:extLst>
                </p:cNvPr>
                <p:cNvSpPr txBox="1">
                  <a:spLocks noRot="1" noChangeAspect="1" noMove="1" noResize="1" noEditPoints="1" noAdjustHandles="1" noChangeArrowheads="1" noChangeShapeType="1" noTextEdit="1"/>
                </p:cNvSpPr>
                <p:nvPr/>
              </p:nvSpPr>
              <p:spPr>
                <a:xfrm>
                  <a:off x="7899289" y="5060157"/>
                  <a:ext cx="1803379" cy="492443"/>
                </a:xfrm>
                <a:prstGeom prst="rect">
                  <a:avLst/>
                </a:prstGeom>
                <a:blipFill>
                  <a:blip r:embed="rId10"/>
                  <a:stretch>
                    <a:fillRect/>
                  </a:stretch>
                </a:blipFill>
              </p:spPr>
              <p:txBody>
                <a:bodyPr/>
                <a:lstStyle/>
                <a:p>
                  <a:r>
                    <a:rPr lang="en-US">
                      <a:noFill/>
                    </a:rPr>
                    <a:t> </a:t>
                  </a:r>
                </a:p>
              </p:txBody>
            </p:sp>
          </mc:Fallback>
        </mc:AlternateContent>
        <p:sp>
          <p:nvSpPr>
            <p:cNvPr id="1073" name="TextBox 1072">
              <a:extLst>
                <a:ext uri="{FF2B5EF4-FFF2-40B4-BE49-F238E27FC236}">
                  <a16:creationId xmlns:a16="http://schemas.microsoft.com/office/drawing/2014/main" id="{E59AB70D-DBE3-49CF-B117-7E4AC9B5BC1D}"/>
                </a:ext>
              </a:extLst>
            </p:cNvPr>
            <p:cNvSpPr txBox="1"/>
            <p:nvPr/>
          </p:nvSpPr>
          <p:spPr>
            <a:xfrm>
              <a:off x="1046480" y="4123451"/>
              <a:ext cx="2051844"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映射到矩阵运算：</a:t>
              </a:r>
              <a:endParaRPr lang="en-US" sz="20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48903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075A6-800E-4433-9496-AB2CECE8CA87}"/>
              </a:ext>
            </a:extLst>
          </p:cNvPr>
          <p:cNvSpPr>
            <a:spLocks noGrp="1"/>
          </p:cNvSpPr>
          <p:nvPr>
            <p:ph type="title"/>
          </p:nvPr>
        </p:nvSpPr>
        <p:spPr/>
        <p:txBody>
          <a:bodyPr/>
          <a:lstStyle/>
          <a:p>
            <a:r>
              <a:rPr lang="en-US" dirty="0"/>
              <a:t>Thread Tile</a:t>
            </a:r>
          </a:p>
        </p:txBody>
      </p:sp>
      <p:sp>
        <p:nvSpPr>
          <p:cNvPr id="3" name="Text Placeholder 2">
            <a:extLst>
              <a:ext uri="{FF2B5EF4-FFF2-40B4-BE49-F238E27FC236}">
                <a16:creationId xmlns:a16="http://schemas.microsoft.com/office/drawing/2014/main" id="{0627D1BC-B84F-4B3D-8ABD-5F98B709552C}"/>
              </a:ext>
            </a:extLst>
          </p:cNvPr>
          <p:cNvSpPr>
            <a:spLocks noGrp="1"/>
          </p:cNvSpPr>
          <p:nvPr>
            <p:ph type="body" sz="quarter" idx="10"/>
          </p:nvPr>
        </p:nvSpPr>
        <p:spPr>
          <a:xfrm>
            <a:off x="584200" y="1435497"/>
            <a:ext cx="11018520" cy="861774"/>
          </a:xfrm>
        </p:spPr>
        <p:txBody>
          <a:bodyPr/>
          <a:lstStyle/>
          <a:p>
            <a:r>
              <a:rPr lang="zh-CN" altLang="en-US" dirty="0"/>
              <a:t>由于线程间无法互相访问寄存器文件，因此每个线程应尽可能将寄存器的读取的数据进行重复使用</a:t>
            </a:r>
            <a:endParaRPr lang="en-US" dirty="0"/>
          </a:p>
        </p:txBody>
      </p:sp>
      <p:pic>
        <p:nvPicPr>
          <p:cNvPr id="4" name="Picture 3">
            <a:extLst>
              <a:ext uri="{FF2B5EF4-FFF2-40B4-BE49-F238E27FC236}">
                <a16:creationId xmlns:a16="http://schemas.microsoft.com/office/drawing/2014/main" id="{9CEF7C12-071B-47EA-940B-CFD0F4D8385C}"/>
              </a:ext>
            </a:extLst>
          </p:cNvPr>
          <p:cNvPicPr>
            <a:picLocks noChangeAspect="1"/>
          </p:cNvPicPr>
          <p:nvPr/>
        </p:nvPicPr>
        <p:blipFill>
          <a:blip r:embed="rId2"/>
          <a:stretch>
            <a:fillRect/>
          </a:stretch>
        </p:blipFill>
        <p:spPr>
          <a:xfrm>
            <a:off x="3742097" y="2292651"/>
            <a:ext cx="7480960" cy="4536157"/>
          </a:xfrm>
          <a:prstGeom prst="rect">
            <a:avLst/>
          </a:prstGeom>
        </p:spPr>
      </p:pic>
    </p:spTree>
    <p:extLst>
      <p:ext uri="{BB962C8B-B14F-4D97-AF65-F5344CB8AC3E}">
        <p14:creationId xmlns:p14="http://schemas.microsoft.com/office/powerpoint/2010/main" val="5021444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12B1-2FD6-4507-83C8-FB83952E24B8}"/>
              </a:ext>
            </a:extLst>
          </p:cNvPr>
          <p:cNvSpPr>
            <a:spLocks noGrp="1"/>
          </p:cNvSpPr>
          <p:nvPr>
            <p:ph type="title"/>
          </p:nvPr>
        </p:nvSpPr>
        <p:spPr/>
        <p:txBody>
          <a:bodyPr/>
          <a:lstStyle/>
          <a:p>
            <a:r>
              <a:rPr lang="zh-CN" altLang="en-US" dirty="0"/>
              <a:t>软件流水线</a:t>
            </a:r>
            <a:endParaRPr lang="en-US" dirty="0"/>
          </a:p>
        </p:txBody>
      </p:sp>
      <p:sp>
        <p:nvSpPr>
          <p:cNvPr id="3" name="Text Placeholder 2">
            <a:extLst>
              <a:ext uri="{FF2B5EF4-FFF2-40B4-BE49-F238E27FC236}">
                <a16:creationId xmlns:a16="http://schemas.microsoft.com/office/drawing/2014/main" id="{81821857-3BE8-4511-B935-1E6115B721CB}"/>
              </a:ext>
            </a:extLst>
          </p:cNvPr>
          <p:cNvSpPr>
            <a:spLocks noGrp="1"/>
          </p:cNvSpPr>
          <p:nvPr>
            <p:ph type="body" sz="quarter" idx="10"/>
          </p:nvPr>
        </p:nvSpPr>
        <p:spPr>
          <a:xfrm>
            <a:off x="584200" y="1435497"/>
            <a:ext cx="11018520" cy="947952"/>
          </a:xfrm>
        </p:spPr>
        <p:txBody>
          <a:bodyPr/>
          <a:lstStyle/>
          <a:p>
            <a:r>
              <a:rPr lang="zh-CN" altLang="en-US" dirty="0"/>
              <a:t>由于大量使用寄存器使得并发运行的</a:t>
            </a:r>
            <a:r>
              <a:rPr lang="en-US" altLang="zh-CN" dirty="0"/>
              <a:t>blocks</a:t>
            </a:r>
            <a:r>
              <a:rPr lang="zh-CN" altLang="en-US" dirty="0"/>
              <a:t>较少，访存计算比较低</a:t>
            </a:r>
            <a:endParaRPr lang="en-US" altLang="zh-CN" dirty="0"/>
          </a:p>
          <a:p>
            <a:r>
              <a:rPr lang="zh-CN" altLang="en-US" dirty="0"/>
              <a:t>采用软件流水线的方法隐藏访存延时</a:t>
            </a:r>
            <a:endParaRPr lang="en-US" dirty="0"/>
          </a:p>
        </p:txBody>
      </p:sp>
      <p:pic>
        <p:nvPicPr>
          <p:cNvPr id="22530" name="Picture 2" descr="Figure 8. Three concurrent streams of instructions interleaved in the main loop of CUTLASS’s GEMM implementation. The orange arrows show data dependencies. While the memory system is loading data from global memory and the SM is loading fragments for the next thread tile, threads keep the SM busy by executing math instructions for the current tile.">
            <a:extLst>
              <a:ext uri="{FF2B5EF4-FFF2-40B4-BE49-F238E27FC236}">
                <a16:creationId xmlns:a16="http://schemas.microsoft.com/office/drawing/2014/main" id="{D6E548A6-B818-41AB-822C-4159EABBA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21" y="2457199"/>
            <a:ext cx="11186477" cy="403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12262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56DD-C764-4C1D-850C-6A56C5EB27BF}"/>
              </a:ext>
            </a:extLst>
          </p:cNvPr>
          <p:cNvSpPr>
            <a:spLocks noGrp="1"/>
          </p:cNvSpPr>
          <p:nvPr>
            <p:ph type="title"/>
          </p:nvPr>
        </p:nvSpPr>
        <p:spPr/>
        <p:txBody>
          <a:bodyPr/>
          <a:lstStyle/>
          <a:p>
            <a:r>
              <a:rPr lang="zh-CN" altLang="en-US" dirty="0"/>
              <a:t>性能</a:t>
            </a:r>
            <a:endParaRPr lang="en-US" dirty="0"/>
          </a:p>
        </p:txBody>
      </p:sp>
      <p:sp>
        <p:nvSpPr>
          <p:cNvPr id="3" name="Text Placeholder 2">
            <a:extLst>
              <a:ext uri="{FF2B5EF4-FFF2-40B4-BE49-F238E27FC236}">
                <a16:creationId xmlns:a16="http://schemas.microsoft.com/office/drawing/2014/main" id="{DC71690B-BE1F-4834-8C7A-F71032FA4D82}"/>
              </a:ext>
            </a:extLst>
          </p:cNvPr>
          <p:cNvSpPr>
            <a:spLocks noGrp="1"/>
          </p:cNvSpPr>
          <p:nvPr>
            <p:ph type="body" sz="quarter" idx="10"/>
          </p:nvPr>
        </p:nvSpPr>
        <p:spPr>
          <a:xfrm>
            <a:off x="584200" y="1435497"/>
            <a:ext cx="4955923" cy="4665893"/>
          </a:xfrm>
        </p:spPr>
        <p:txBody>
          <a:bodyPr/>
          <a:lstStyle/>
          <a:p>
            <a:r>
              <a:rPr lang="zh-CN" altLang="en-US" dirty="0"/>
              <a:t>达到</a:t>
            </a:r>
            <a:r>
              <a:rPr lang="en-US" altLang="zh-CN" dirty="0"/>
              <a:t>90%</a:t>
            </a:r>
            <a:r>
              <a:rPr lang="zh-CN" altLang="en-US" dirty="0"/>
              <a:t>左右</a:t>
            </a:r>
            <a:r>
              <a:rPr lang="en-US" altLang="zh-CN" dirty="0" err="1"/>
              <a:t>cublas</a:t>
            </a:r>
            <a:r>
              <a:rPr lang="zh-CN" altLang="en-US" dirty="0"/>
              <a:t>性能</a:t>
            </a:r>
            <a:endParaRPr lang="en-US" altLang="zh-CN" dirty="0"/>
          </a:p>
          <a:p>
            <a:r>
              <a:rPr lang="zh-CN" altLang="en-US" dirty="0"/>
              <a:t>更多的优化</a:t>
            </a:r>
            <a:endParaRPr lang="en-US" altLang="zh-CN" dirty="0"/>
          </a:p>
          <a:p>
            <a:pPr lvl="1"/>
            <a:r>
              <a:rPr lang="zh-CN" altLang="en-US" dirty="0"/>
              <a:t>如</a:t>
            </a:r>
            <a:r>
              <a:rPr lang="en-US" dirty="0"/>
              <a:t>WMMA </a:t>
            </a:r>
            <a:r>
              <a:rPr lang="zh-CN" altLang="en-US" dirty="0"/>
              <a:t>指令</a:t>
            </a:r>
            <a:endParaRPr lang="en-US" altLang="zh-CN" dirty="0"/>
          </a:p>
          <a:p>
            <a:pPr lvl="1"/>
            <a:r>
              <a:rPr lang="zh-CN" altLang="en-US" dirty="0"/>
              <a:t>寄存器</a:t>
            </a:r>
            <a:r>
              <a:rPr lang="en-US" altLang="zh-CN" dirty="0"/>
              <a:t>bank</a:t>
            </a:r>
            <a:r>
              <a:rPr lang="zh-CN" altLang="en-US" dirty="0"/>
              <a:t>冲突控制</a:t>
            </a:r>
            <a:endParaRPr lang="en-US" altLang="zh-CN" dirty="0"/>
          </a:p>
          <a:p>
            <a:pPr lvl="1"/>
            <a:r>
              <a:rPr lang="zh-CN" altLang="en-US" dirty="0"/>
              <a:t>内存</a:t>
            </a:r>
            <a:r>
              <a:rPr lang="en-US" altLang="zh-CN" dirty="0"/>
              <a:t>bank</a:t>
            </a:r>
            <a:r>
              <a:rPr lang="zh-CN" altLang="en-US" dirty="0"/>
              <a:t>冲突控制</a:t>
            </a:r>
            <a:endParaRPr lang="en-US" altLang="zh-CN" dirty="0"/>
          </a:p>
          <a:p>
            <a:pPr lvl="1"/>
            <a:r>
              <a:rPr lang="en-US" dirty="0"/>
              <a:t>…</a:t>
            </a:r>
          </a:p>
          <a:p>
            <a:r>
              <a:rPr lang="zh-CN" altLang="en-US" dirty="0"/>
              <a:t>实际中</a:t>
            </a:r>
            <a:endParaRPr lang="en-US" altLang="zh-CN" dirty="0"/>
          </a:p>
          <a:p>
            <a:pPr lvl="1"/>
            <a:r>
              <a:rPr lang="en-US" dirty="0" err="1"/>
              <a:t>c</a:t>
            </a:r>
            <a:r>
              <a:rPr lang="en-US" altLang="zh-CN" dirty="0" err="1"/>
              <a:t>uBLAS</a:t>
            </a:r>
            <a:r>
              <a:rPr lang="zh-CN" altLang="en-US" dirty="0"/>
              <a:t>可提高较高的性能</a:t>
            </a:r>
            <a:endParaRPr lang="en-US" altLang="zh-CN" dirty="0"/>
          </a:p>
          <a:p>
            <a:pPr lvl="1"/>
            <a:r>
              <a:rPr lang="zh-CN" altLang="en-US" dirty="0"/>
              <a:t>更多请阅读：</a:t>
            </a:r>
            <a:r>
              <a:rPr lang="en-US" dirty="0">
                <a:hlinkClick r:id="rId2"/>
              </a:rPr>
              <a:t>https://devblogs.nvidia.com/cutlass-linear-algebra-cuda/</a:t>
            </a:r>
            <a:endParaRPr lang="en-US" dirty="0"/>
          </a:p>
          <a:p>
            <a:pPr lvl="1"/>
            <a:endParaRPr lang="en-US" dirty="0"/>
          </a:p>
        </p:txBody>
      </p:sp>
      <p:pic>
        <p:nvPicPr>
          <p:cNvPr id="23554" name="Picture 2" descr="Figure 9. Relative performance of CUTLASS and cuBLAS compiled with CUDA 9 for each GEMM data type and matrix layout. Note, this figure follows BLAS conventions in which matrices are normally column-major unless transposed. Thus, ‘N’ refers to a column-major matrix, and ‘T’ refers to a row-major matrix.">
            <a:extLst>
              <a:ext uri="{FF2B5EF4-FFF2-40B4-BE49-F238E27FC236}">
                <a16:creationId xmlns:a16="http://schemas.microsoft.com/office/drawing/2014/main" id="{5723406F-2594-490E-BE8A-89A4D8237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384" y="734199"/>
            <a:ext cx="5906353" cy="584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3541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A6FB-9383-413D-A501-E4EF063FEF7A}"/>
              </a:ext>
            </a:extLst>
          </p:cNvPr>
          <p:cNvSpPr>
            <a:spLocks noGrp="1"/>
          </p:cNvSpPr>
          <p:nvPr>
            <p:ph type="title"/>
          </p:nvPr>
        </p:nvSpPr>
        <p:spPr/>
        <p:txBody>
          <a:bodyPr/>
          <a:lstStyle/>
          <a:p>
            <a:r>
              <a:rPr lang="zh-CN" altLang="en-US" dirty="0"/>
              <a:t>小结</a:t>
            </a:r>
            <a:endParaRPr lang="en-US" dirty="0"/>
          </a:p>
        </p:txBody>
      </p:sp>
      <p:sp>
        <p:nvSpPr>
          <p:cNvPr id="3" name="Text Placeholder 2">
            <a:extLst>
              <a:ext uri="{FF2B5EF4-FFF2-40B4-BE49-F238E27FC236}">
                <a16:creationId xmlns:a16="http://schemas.microsoft.com/office/drawing/2014/main" id="{42960006-D70F-4705-806D-14FE4F914CEA}"/>
              </a:ext>
            </a:extLst>
          </p:cNvPr>
          <p:cNvSpPr>
            <a:spLocks noGrp="1"/>
          </p:cNvSpPr>
          <p:nvPr>
            <p:ph type="body" sz="quarter" idx="10"/>
          </p:nvPr>
        </p:nvSpPr>
        <p:spPr>
          <a:xfrm>
            <a:off x="584200" y="1435497"/>
            <a:ext cx="11018520" cy="1982081"/>
          </a:xfrm>
        </p:spPr>
        <p:txBody>
          <a:bodyPr/>
          <a:lstStyle/>
          <a:p>
            <a:r>
              <a:rPr lang="en-US" altLang="zh-CN" dirty="0"/>
              <a:t>GPU</a:t>
            </a:r>
            <a:r>
              <a:rPr lang="zh-CN" altLang="en-US" dirty="0"/>
              <a:t>体系结构</a:t>
            </a:r>
            <a:endParaRPr lang="en-US" altLang="zh-CN" dirty="0"/>
          </a:p>
          <a:p>
            <a:r>
              <a:rPr lang="en-US" altLang="zh-CN" dirty="0"/>
              <a:t>GPU</a:t>
            </a:r>
            <a:r>
              <a:rPr lang="zh-CN" altLang="en-US" dirty="0"/>
              <a:t>内存层次结构</a:t>
            </a:r>
            <a:endParaRPr lang="en-US" altLang="zh-CN" dirty="0"/>
          </a:p>
          <a:p>
            <a:r>
              <a:rPr lang="en-US" altLang="zh-CN" dirty="0"/>
              <a:t>GPU</a:t>
            </a:r>
            <a:r>
              <a:rPr lang="zh-CN" altLang="en-US" dirty="0"/>
              <a:t>执行模型</a:t>
            </a:r>
            <a:endParaRPr lang="en-US" altLang="zh-CN" dirty="0"/>
          </a:p>
          <a:p>
            <a:r>
              <a:rPr lang="zh-CN" altLang="en-US" dirty="0"/>
              <a:t>如何在</a:t>
            </a:r>
            <a:r>
              <a:rPr lang="en-US" altLang="zh-CN" dirty="0"/>
              <a:t>GPU</a:t>
            </a:r>
            <a:r>
              <a:rPr lang="zh-CN" altLang="en-US" dirty="0"/>
              <a:t>中实现高效矩阵乘法</a:t>
            </a:r>
            <a:endParaRPr lang="en-US" dirty="0"/>
          </a:p>
        </p:txBody>
      </p:sp>
      <p:pic>
        <p:nvPicPr>
          <p:cNvPr id="4" name="Picture 3">
            <a:extLst>
              <a:ext uri="{FF2B5EF4-FFF2-40B4-BE49-F238E27FC236}">
                <a16:creationId xmlns:a16="http://schemas.microsoft.com/office/drawing/2014/main" id="{527BF26D-40FB-4384-BE04-BE0704B148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680" r="-405"/>
          <a:stretch/>
        </p:blipFill>
        <p:spPr bwMode="auto">
          <a:xfrm>
            <a:off x="8458200" y="280932"/>
            <a:ext cx="3144520" cy="26541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E0BF8F1-B03B-4940-8FE0-54A6A4BF3929}"/>
              </a:ext>
            </a:extLst>
          </p:cNvPr>
          <p:cNvPicPr>
            <a:picLocks noChangeAspect="1"/>
          </p:cNvPicPr>
          <p:nvPr/>
        </p:nvPicPr>
        <p:blipFill rotWithShape="1">
          <a:blip r:embed="rId3"/>
          <a:srcRect l="53564"/>
          <a:stretch/>
        </p:blipFill>
        <p:spPr>
          <a:xfrm>
            <a:off x="8266259" y="3373205"/>
            <a:ext cx="3528401" cy="3027595"/>
          </a:xfrm>
          <a:prstGeom prst="rect">
            <a:avLst/>
          </a:prstGeom>
        </p:spPr>
      </p:pic>
      <p:pic>
        <p:nvPicPr>
          <p:cNvPr id="6" name="Picture 2" descr="Figure 1. The complete GEMM hierarchy transfers data from slower memory to faster memory where it is reused in many math operations.">
            <a:extLst>
              <a:ext uri="{FF2B5EF4-FFF2-40B4-BE49-F238E27FC236}">
                <a16:creationId xmlns:a16="http://schemas.microsoft.com/office/drawing/2014/main" id="{67747030-DBA9-4AA3-9A89-18F4A8406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14" y="3841877"/>
            <a:ext cx="7331242" cy="253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646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7867-FFB3-42AD-9AE9-556E228C9A82}"/>
              </a:ext>
            </a:extLst>
          </p:cNvPr>
          <p:cNvSpPr>
            <a:spLocks noGrp="1"/>
          </p:cNvSpPr>
          <p:nvPr>
            <p:ph type="title"/>
          </p:nvPr>
        </p:nvSpPr>
        <p:spPr/>
        <p:txBody>
          <a:bodyPr/>
          <a:lstStyle/>
          <a:p>
            <a:r>
              <a:rPr lang="zh-CN" altLang="en-US" dirty="0"/>
              <a:t>为矩阵运算设计专用芯片（</a:t>
            </a:r>
            <a:r>
              <a:rPr lang="en-US" altLang="zh-CN" dirty="0"/>
              <a:t>ASICs</a:t>
            </a:r>
            <a:r>
              <a:rPr lang="zh-CN" altLang="en-US" dirty="0"/>
              <a:t>）</a:t>
            </a:r>
            <a:endParaRPr lang="en-US" dirty="0"/>
          </a:p>
        </p:txBody>
      </p:sp>
      <p:sp>
        <p:nvSpPr>
          <p:cNvPr id="3" name="Text Placeholder 2">
            <a:extLst>
              <a:ext uri="{FF2B5EF4-FFF2-40B4-BE49-F238E27FC236}">
                <a16:creationId xmlns:a16="http://schemas.microsoft.com/office/drawing/2014/main" id="{AE031F14-F616-4A83-B581-8FA2637652FB}"/>
              </a:ext>
            </a:extLst>
          </p:cNvPr>
          <p:cNvSpPr>
            <a:spLocks noGrp="1"/>
          </p:cNvSpPr>
          <p:nvPr>
            <p:ph type="body" sz="quarter" idx="10"/>
          </p:nvPr>
        </p:nvSpPr>
        <p:spPr>
          <a:xfrm>
            <a:off x="586740" y="1467247"/>
            <a:ext cx="11018520" cy="4641271"/>
          </a:xfrm>
        </p:spPr>
        <p:txBody>
          <a:bodyPr/>
          <a:lstStyle/>
          <a:p>
            <a:r>
              <a:rPr lang="zh-CN" altLang="en-US" dirty="0"/>
              <a:t>观察：当前深度学习模型的计算特点：</a:t>
            </a:r>
            <a:endParaRPr lang="en-US" altLang="zh-CN" dirty="0"/>
          </a:p>
          <a:p>
            <a:pPr lvl="1"/>
            <a:r>
              <a:rPr lang="zh-CN" altLang="en-US" dirty="0"/>
              <a:t>深度学习的计算本身是一种近似求解方法 </a:t>
            </a:r>
            <a:r>
              <a:rPr lang="en-US" altLang="zh-CN" dirty="0">
                <a:sym typeface="Wingdings" panose="05000000000000000000" pitchFamily="2" charset="2"/>
              </a:rPr>
              <a:t> </a:t>
            </a:r>
            <a:r>
              <a:rPr lang="zh-CN" altLang="en-US" dirty="0">
                <a:sym typeface="Wingdings" panose="05000000000000000000" pitchFamily="2" charset="2"/>
              </a:rPr>
              <a:t>可容忍较低计算精度</a:t>
            </a:r>
            <a:endParaRPr lang="en-US" altLang="zh-CN" dirty="0"/>
          </a:p>
          <a:p>
            <a:pPr lvl="1"/>
            <a:r>
              <a:rPr lang="zh-CN" altLang="en-US" dirty="0"/>
              <a:t>当前深度学习模型的计算大量基于矩阵乘法运算 </a:t>
            </a:r>
            <a:r>
              <a:rPr lang="en-US" altLang="zh-CN" dirty="0">
                <a:sym typeface="Wingdings" panose="05000000000000000000" pitchFamily="2" charset="2"/>
              </a:rPr>
              <a:t></a:t>
            </a:r>
            <a:r>
              <a:rPr lang="zh-CN" altLang="en-US" dirty="0">
                <a:sym typeface="Wingdings" panose="05000000000000000000" pitchFamily="2" charset="2"/>
              </a:rPr>
              <a:t>可使用较简单的计算指令</a:t>
            </a:r>
            <a:endParaRPr lang="en-US" altLang="zh-CN" dirty="0"/>
          </a:p>
          <a:p>
            <a:pPr lvl="1"/>
            <a:r>
              <a:rPr lang="zh-CN" altLang="en-US" dirty="0"/>
              <a:t>矩阵乘法在现有体系结构上都是访存瓶颈 </a:t>
            </a:r>
            <a:r>
              <a:rPr lang="en-US" altLang="zh-CN" dirty="0">
                <a:sym typeface="Wingdings" panose="05000000000000000000" pitchFamily="2" charset="2"/>
              </a:rPr>
              <a:t> </a:t>
            </a:r>
            <a:r>
              <a:rPr lang="zh-CN" altLang="en-US" dirty="0">
                <a:sym typeface="Wingdings" panose="05000000000000000000" pitchFamily="2" charset="2"/>
              </a:rPr>
              <a:t>增加片上内存，减少访存</a:t>
            </a:r>
            <a:endParaRPr lang="en-US" altLang="zh-CN" dirty="0">
              <a:sym typeface="Wingdings" panose="05000000000000000000" pitchFamily="2" charset="2"/>
            </a:endParaRPr>
          </a:p>
          <a:p>
            <a:pPr lvl="1"/>
            <a:r>
              <a:rPr lang="zh-CN" altLang="en-US" dirty="0">
                <a:sym typeface="Wingdings" panose="05000000000000000000" pitchFamily="2" charset="2"/>
              </a:rPr>
              <a:t>负载中有较大量的浮点运算</a:t>
            </a:r>
            <a:r>
              <a:rPr lang="en-US" altLang="zh-CN" dirty="0">
                <a:sym typeface="Wingdings" panose="05000000000000000000" pitchFamily="2" charset="2"/>
              </a:rPr>
              <a:t> </a:t>
            </a:r>
            <a:r>
              <a:rPr lang="zh-CN" altLang="en-US" dirty="0">
                <a:sym typeface="Wingdings" panose="05000000000000000000" pitchFamily="2" charset="2"/>
              </a:rPr>
              <a:t>增加算术运算密度</a:t>
            </a:r>
            <a:endParaRPr lang="en-US" altLang="zh-CN" dirty="0"/>
          </a:p>
          <a:p>
            <a:r>
              <a:rPr lang="zh-CN" altLang="en-US" dirty="0"/>
              <a:t>设计思路</a:t>
            </a:r>
            <a:endParaRPr lang="en-US" altLang="zh-CN" dirty="0"/>
          </a:p>
          <a:p>
            <a:pPr lvl="1"/>
            <a:r>
              <a:rPr lang="zh-CN" altLang="en-US" dirty="0"/>
              <a:t>使用低精度计算，如</a:t>
            </a:r>
            <a:r>
              <a:rPr lang="en-US" altLang="zh-CN" dirty="0"/>
              <a:t>16bit</a:t>
            </a:r>
            <a:r>
              <a:rPr lang="zh-CN" altLang="en-US" dirty="0"/>
              <a:t> 浮点 或</a:t>
            </a:r>
            <a:r>
              <a:rPr lang="en-US" altLang="zh-CN" dirty="0"/>
              <a:t>8bit </a:t>
            </a:r>
            <a:r>
              <a:rPr lang="zh-CN" altLang="en-US" dirty="0"/>
              <a:t>定点</a:t>
            </a:r>
            <a:endParaRPr lang="en-US" altLang="zh-CN" dirty="0"/>
          </a:p>
          <a:p>
            <a:pPr lvl="1"/>
            <a:r>
              <a:rPr lang="zh-CN" altLang="en-US" dirty="0"/>
              <a:t>使用简化的指令集描述关键计算指令，如</a:t>
            </a:r>
            <a:r>
              <a:rPr lang="en-US" altLang="zh-CN" dirty="0"/>
              <a:t>CISC</a:t>
            </a:r>
          </a:p>
          <a:p>
            <a:pPr lvl="1"/>
            <a:r>
              <a:rPr lang="zh-CN" altLang="en-US" dirty="0"/>
              <a:t>使用流水线计算模型来减少数据读取，如脉动阵列</a:t>
            </a:r>
            <a:endParaRPr lang="en-US" altLang="zh-CN" dirty="0"/>
          </a:p>
          <a:p>
            <a:pPr lvl="1"/>
            <a:r>
              <a:rPr lang="zh-CN" altLang="en-US" dirty="0"/>
              <a:t>使用比向量比指令计算密度更高的并行方法</a:t>
            </a:r>
            <a:endParaRPr lang="en-US" altLang="zh-CN" dirty="0"/>
          </a:p>
          <a:p>
            <a:pPr lvl="1"/>
            <a:endParaRPr lang="en-US" altLang="zh-CN" dirty="0"/>
          </a:p>
          <a:p>
            <a:pPr lvl="1"/>
            <a:endParaRPr lang="en-US" dirty="0"/>
          </a:p>
        </p:txBody>
      </p:sp>
    </p:spTree>
    <p:extLst>
      <p:ext uri="{BB962C8B-B14F-4D97-AF65-F5344CB8AC3E}">
        <p14:creationId xmlns:p14="http://schemas.microsoft.com/office/powerpoint/2010/main" val="34206540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A831-8CDD-4B80-8EC5-E88347040587}"/>
              </a:ext>
            </a:extLst>
          </p:cNvPr>
          <p:cNvSpPr>
            <a:spLocks noGrp="1"/>
          </p:cNvSpPr>
          <p:nvPr>
            <p:ph type="title"/>
          </p:nvPr>
        </p:nvSpPr>
        <p:spPr/>
        <p:txBody>
          <a:bodyPr/>
          <a:lstStyle/>
          <a:p>
            <a:r>
              <a:rPr lang="en-US" dirty="0"/>
              <a:t>Tensor Processing Unit (TPU)</a:t>
            </a:r>
          </a:p>
        </p:txBody>
      </p:sp>
      <p:sp>
        <p:nvSpPr>
          <p:cNvPr id="3" name="Text Placeholder 2">
            <a:extLst>
              <a:ext uri="{FF2B5EF4-FFF2-40B4-BE49-F238E27FC236}">
                <a16:creationId xmlns:a16="http://schemas.microsoft.com/office/drawing/2014/main" id="{F88C05C7-6852-4A99-889E-FB3434085185}"/>
              </a:ext>
            </a:extLst>
          </p:cNvPr>
          <p:cNvSpPr>
            <a:spLocks noGrp="1"/>
          </p:cNvSpPr>
          <p:nvPr>
            <p:ph type="body" sz="quarter" idx="10"/>
          </p:nvPr>
        </p:nvSpPr>
        <p:spPr>
          <a:xfrm>
            <a:off x="584200" y="1435497"/>
            <a:ext cx="11018520" cy="1538883"/>
          </a:xfrm>
        </p:spPr>
        <p:txBody>
          <a:bodyPr/>
          <a:lstStyle/>
          <a:p>
            <a:r>
              <a:rPr lang="zh-CN" altLang="en-US" dirty="0"/>
              <a:t>第一代</a:t>
            </a:r>
            <a:r>
              <a:rPr lang="en-US" altLang="zh-CN" dirty="0"/>
              <a:t>TPU</a:t>
            </a:r>
          </a:p>
          <a:p>
            <a:pPr lvl="1"/>
            <a:r>
              <a:rPr lang="en-US" dirty="0"/>
              <a:t>28nm process</a:t>
            </a:r>
          </a:p>
          <a:p>
            <a:pPr lvl="1"/>
            <a:r>
              <a:rPr lang="en-US" dirty="0"/>
              <a:t>runs at 700MHz</a:t>
            </a:r>
          </a:p>
          <a:p>
            <a:pPr lvl="1"/>
            <a:r>
              <a:rPr lang="en-US" dirty="0"/>
              <a:t>consumes 40W </a:t>
            </a:r>
          </a:p>
        </p:txBody>
      </p:sp>
      <p:pic>
        <p:nvPicPr>
          <p:cNvPr id="24580" name="Picture 4" descr="Image result for TPU">
            <a:extLst>
              <a:ext uri="{FF2B5EF4-FFF2-40B4-BE49-F238E27FC236}">
                <a16:creationId xmlns:a16="http://schemas.microsoft.com/office/drawing/2014/main" id="{98327FC5-8301-4192-A782-D34618A19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8623" y="4055677"/>
            <a:ext cx="4513922" cy="2345123"/>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Image result for TPU">
            <a:extLst>
              <a:ext uri="{FF2B5EF4-FFF2-40B4-BE49-F238E27FC236}">
                <a16:creationId xmlns:a16="http://schemas.microsoft.com/office/drawing/2014/main" id="{6A2C7DDF-7BF6-4DEE-9748-ECF43E0D7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623" y="1323054"/>
            <a:ext cx="4513922" cy="25411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8FE374-1FD2-4E65-9146-0B49F6290DB8}"/>
              </a:ext>
            </a:extLst>
          </p:cNvPr>
          <p:cNvSpPr/>
          <p:nvPr/>
        </p:nvSpPr>
        <p:spPr>
          <a:xfrm>
            <a:off x="482964" y="6064804"/>
            <a:ext cx="5866671" cy="363946"/>
          </a:xfrm>
          <a:prstGeom prst="rect">
            <a:avLst/>
          </a:prstGeom>
        </p:spPr>
        <p:txBody>
          <a:bodyPr wrap="none">
            <a:spAutoFit/>
          </a:bodyPr>
          <a:lstStyle/>
          <a:p>
            <a:r>
              <a:rPr lang="en-US" dirty="0">
                <a:solidFill>
                  <a:srgbClr val="202124"/>
                </a:solidFill>
                <a:latin typeface="Google Sans"/>
              </a:rPr>
              <a:t>An in-depth look at Google’s first Tensor Processing Unit (TPU)</a:t>
            </a:r>
            <a:endParaRPr lang="en-US" b="0" i="0" dirty="0">
              <a:solidFill>
                <a:srgbClr val="202124"/>
              </a:solidFill>
              <a:effectLst/>
              <a:latin typeface="Google Sans"/>
            </a:endParaRPr>
          </a:p>
        </p:txBody>
      </p:sp>
    </p:spTree>
    <p:extLst>
      <p:ext uri="{BB962C8B-B14F-4D97-AF65-F5344CB8AC3E}">
        <p14:creationId xmlns:p14="http://schemas.microsoft.com/office/powerpoint/2010/main" val="12119011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697BC-E8B9-4999-A079-0ABA05F25075}"/>
              </a:ext>
            </a:extLst>
          </p:cNvPr>
          <p:cNvSpPr>
            <a:spLocks noGrp="1"/>
          </p:cNvSpPr>
          <p:nvPr>
            <p:ph type="title"/>
          </p:nvPr>
        </p:nvSpPr>
        <p:spPr/>
        <p:txBody>
          <a:bodyPr/>
          <a:lstStyle/>
          <a:p>
            <a:r>
              <a:rPr lang="zh-CN" altLang="en-US" dirty="0"/>
              <a:t>低精度量化</a:t>
            </a:r>
            <a:endParaRPr lang="en-US" dirty="0"/>
          </a:p>
        </p:txBody>
      </p:sp>
      <p:sp>
        <p:nvSpPr>
          <p:cNvPr id="3" name="Text Placeholder 2">
            <a:extLst>
              <a:ext uri="{FF2B5EF4-FFF2-40B4-BE49-F238E27FC236}">
                <a16:creationId xmlns:a16="http://schemas.microsoft.com/office/drawing/2014/main" id="{785027F3-21B5-4EF4-B055-684BB069DE1F}"/>
              </a:ext>
            </a:extLst>
          </p:cNvPr>
          <p:cNvSpPr>
            <a:spLocks noGrp="1"/>
          </p:cNvSpPr>
          <p:nvPr>
            <p:ph type="body" sz="quarter" idx="10"/>
          </p:nvPr>
        </p:nvSpPr>
        <p:spPr>
          <a:xfrm>
            <a:off x="584200" y="1435497"/>
            <a:ext cx="11018520" cy="1538883"/>
          </a:xfrm>
        </p:spPr>
        <p:txBody>
          <a:bodyPr/>
          <a:lstStyle/>
          <a:p>
            <a:r>
              <a:rPr lang="zh-CN" altLang="en-US" dirty="0"/>
              <a:t>为降低功耗和芯片面积，一代</a:t>
            </a:r>
            <a:r>
              <a:rPr lang="en-US" altLang="zh-CN" dirty="0"/>
              <a:t>TPU</a:t>
            </a:r>
            <a:r>
              <a:rPr lang="zh-CN" altLang="en-US" dirty="0"/>
              <a:t>采用</a:t>
            </a:r>
            <a:r>
              <a:rPr lang="en-US" altLang="zh-CN" dirty="0"/>
              <a:t>8bit</a:t>
            </a:r>
            <a:r>
              <a:rPr lang="zh-CN" altLang="en-US" dirty="0"/>
              <a:t>整型作为计算数据类型</a:t>
            </a:r>
            <a:endParaRPr lang="en-US" altLang="zh-CN" dirty="0"/>
          </a:p>
          <a:p>
            <a:pPr lvl="1"/>
            <a:r>
              <a:rPr lang="en-US" altLang="zh-CN" dirty="0"/>
              <a:t>TPU</a:t>
            </a:r>
            <a:r>
              <a:rPr lang="zh-CN" altLang="en-US" dirty="0"/>
              <a:t>提供</a:t>
            </a:r>
            <a:r>
              <a:rPr lang="en-US" dirty="0"/>
              <a:t>65,536 8-bit </a:t>
            </a:r>
            <a:r>
              <a:rPr lang="zh-CN" altLang="en-US" dirty="0"/>
              <a:t>整数乘法单元</a:t>
            </a:r>
            <a:endParaRPr lang="en-US" altLang="zh-CN" dirty="0"/>
          </a:p>
          <a:p>
            <a:pPr lvl="1"/>
            <a:r>
              <a:rPr lang="en-US" dirty="0"/>
              <a:t>GPU</a:t>
            </a:r>
            <a:r>
              <a:rPr lang="zh-CN" altLang="en-US" dirty="0"/>
              <a:t>一般提供几千个</a:t>
            </a:r>
            <a:r>
              <a:rPr lang="en-US" altLang="zh-CN" dirty="0"/>
              <a:t>32-bit </a:t>
            </a:r>
            <a:r>
              <a:rPr lang="zh-CN" altLang="en-US" dirty="0"/>
              <a:t>浮点乘法单元</a:t>
            </a:r>
            <a:endParaRPr lang="en-US" altLang="zh-CN" dirty="0"/>
          </a:p>
          <a:p>
            <a:pPr lvl="1"/>
            <a:r>
              <a:rPr lang="zh-CN" altLang="en-US" dirty="0"/>
              <a:t>只可用于模型推理</a:t>
            </a:r>
            <a:endParaRPr lang="en-US" dirty="0"/>
          </a:p>
        </p:txBody>
      </p:sp>
      <p:pic>
        <p:nvPicPr>
          <p:cNvPr id="26626" name="Picture 2">
            <a:extLst>
              <a:ext uri="{FF2B5EF4-FFF2-40B4-BE49-F238E27FC236}">
                <a16:creationId xmlns:a16="http://schemas.microsoft.com/office/drawing/2014/main" id="{A5E560CF-336A-4BBA-AD21-E0AAB0EDA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5200" y="2974380"/>
            <a:ext cx="69337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55336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C8E7-DA37-4459-8622-0A578AB88A39}"/>
              </a:ext>
            </a:extLst>
          </p:cNvPr>
          <p:cNvSpPr>
            <a:spLocks noGrp="1"/>
          </p:cNvSpPr>
          <p:nvPr>
            <p:ph type="title"/>
          </p:nvPr>
        </p:nvSpPr>
        <p:spPr/>
        <p:txBody>
          <a:bodyPr/>
          <a:lstStyle/>
          <a:p>
            <a:r>
              <a:rPr lang="zh-CN" altLang="en-US" dirty="0"/>
              <a:t>基于</a:t>
            </a:r>
            <a:r>
              <a:rPr lang="en-US" altLang="zh-CN" dirty="0"/>
              <a:t>CISC</a:t>
            </a:r>
            <a:r>
              <a:rPr lang="zh-CN" altLang="en-US" dirty="0"/>
              <a:t>的指令集</a:t>
            </a:r>
            <a:endParaRPr lang="en-US" dirty="0"/>
          </a:p>
        </p:txBody>
      </p:sp>
      <p:sp>
        <p:nvSpPr>
          <p:cNvPr id="3" name="Text Placeholder 2">
            <a:extLst>
              <a:ext uri="{FF2B5EF4-FFF2-40B4-BE49-F238E27FC236}">
                <a16:creationId xmlns:a16="http://schemas.microsoft.com/office/drawing/2014/main" id="{071DD7AE-C029-42F5-9F46-C6CF0B8D518F}"/>
              </a:ext>
            </a:extLst>
          </p:cNvPr>
          <p:cNvSpPr>
            <a:spLocks noGrp="1"/>
          </p:cNvSpPr>
          <p:nvPr>
            <p:ph type="body" sz="quarter" idx="10"/>
          </p:nvPr>
        </p:nvSpPr>
        <p:spPr>
          <a:xfrm>
            <a:off x="584200" y="1435497"/>
            <a:ext cx="11018520" cy="1465016"/>
          </a:xfrm>
        </p:spPr>
        <p:txBody>
          <a:bodyPr/>
          <a:lstStyle/>
          <a:p>
            <a:r>
              <a:rPr lang="en-US" dirty="0"/>
              <a:t>Matrix Multiplier Unit (MXU): 65,536 8-bit </a:t>
            </a:r>
            <a:r>
              <a:rPr lang="zh-CN" altLang="en-US" dirty="0"/>
              <a:t>乘加单元</a:t>
            </a:r>
            <a:endParaRPr lang="en-US" altLang="zh-CN" dirty="0"/>
          </a:p>
          <a:p>
            <a:r>
              <a:rPr lang="en-US" dirty="0"/>
              <a:t>Unified Buffer (UB): 24MB of SRAM </a:t>
            </a:r>
          </a:p>
          <a:p>
            <a:r>
              <a:rPr lang="en-US" dirty="0"/>
              <a:t>Activation Unit (AU): </a:t>
            </a:r>
            <a:r>
              <a:rPr lang="zh-CN" altLang="en-US" dirty="0"/>
              <a:t>硬件激活单元</a:t>
            </a:r>
            <a:endParaRPr lang="en-US" dirty="0"/>
          </a:p>
        </p:txBody>
      </p:sp>
      <p:pic>
        <p:nvPicPr>
          <p:cNvPr id="27650" name="Picture 2">
            <a:extLst>
              <a:ext uri="{FF2B5EF4-FFF2-40B4-BE49-F238E27FC236}">
                <a16:creationId xmlns:a16="http://schemas.microsoft.com/office/drawing/2014/main" id="{BDC9224C-0B81-4473-B63E-9022931E6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231" y="2534666"/>
            <a:ext cx="4819648" cy="36629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25FC4AAB-EDDA-4E18-85BA-8ECC5FE7C3D5}"/>
              </a:ext>
            </a:extLst>
          </p:cNvPr>
          <p:cNvGraphicFramePr>
            <a:graphicFrameLocks noGrp="1"/>
          </p:cNvGraphicFramePr>
          <p:nvPr>
            <p:extLst>
              <p:ext uri="{D42A27DB-BD31-4B8C-83A1-F6EECF244321}">
                <p14:modId xmlns:p14="http://schemas.microsoft.com/office/powerpoint/2010/main" val="2241415845"/>
              </p:ext>
            </p:extLst>
          </p:nvPr>
        </p:nvGraphicFramePr>
        <p:xfrm>
          <a:off x="949428" y="3324812"/>
          <a:ext cx="4451343" cy="3029115"/>
        </p:xfrm>
        <a:graphic>
          <a:graphicData uri="http://schemas.openxmlformats.org/drawingml/2006/table">
            <a:tbl>
              <a:tblPr>
                <a:tableStyleId>{8A107856-5554-42FB-B03E-39F5DBC370BA}</a:tableStyleId>
              </a:tblPr>
              <a:tblGrid>
                <a:gridCol w="1864394">
                  <a:extLst>
                    <a:ext uri="{9D8B030D-6E8A-4147-A177-3AD203B41FA5}">
                      <a16:colId xmlns:a16="http://schemas.microsoft.com/office/drawing/2014/main" val="274966255"/>
                    </a:ext>
                  </a:extLst>
                </a:gridCol>
                <a:gridCol w="2586949">
                  <a:extLst>
                    <a:ext uri="{9D8B030D-6E8A-4147-A177-3AD203B41FA5}">
                      <a16:colId xmlns:a16="http://schemas.microsoft.com/office/drawing/2014/main" val="1837186145"/>
                    </a:ext>
                  </a:extLst>
                </a:gridCol>
              </a:tblGrid>
              <a:tr h="415852">
                <a:tc>
                  <a:txBody>
                    <a:bodyPr/>
                    <a:lstStyle/>
                    <a:p>
                      <a:r>
                        <a:rPr lang="en-US" sz="1400" b="1">
                          <a:solidFill>
                            <a:srgbClr val="424242"/>
                          </a:solidFill>
                          <a:effectLst/>
                        </a:rPr>
                        <a:t>TPU Instruction</a:t>
                      </a:r>
                      <a:endParaRPr lang="en-US" sz="1400" b="1">
                        <a:solidFill>
                          <a:srgbClr val="424242"/>
                        </a:solidFill>
                        <a:effectLst/>
                        <a:latin typeface="+mn-lt"/>
                      </a:endParaRPr>
                    </a:p>
                  </a:txBody>
                  <a:tcPr marL="142734" marR="35684" marT="59473" marB="59473" anchor="ctr"/>
                </a:tc>
                <a:tc>
                  <a:txBody>
                    <a:bodyPr/>
                    <a:lstStyle/>
                    <a:p>
                      <a:r>
                        <a:rPr lang="en-US" sz="1400" b="1" dirty="0">
                          <a:solidFill>
                            <a:srgbClr val="424242"/>
                          </a:solidFill>
                          <a:effectLst/>
                        </a:rPr>
                        <a:t>Function</a:t>
                      </a:r>
                      <a:endParaRPr lang="en-US" sz="1400" b="1" dirty="0">
                        <a:solidFill>
                          <a:srgbClr val="424242"/>
                        </a:solidFill>
                        <a:effectLst/>
                        <a:latin typeface="+mn-lt"/>
                      </a:endParaRPr>
                    </a:p>
                  </a:txBody>
                  <a:tcPr marL="35684" marR="142734" marT="59473" marB="59473" anchor="ctr"/>
                </a:tc>
                <a:extLst>
                  <a:ext uri="{0D108BD9-81ED-4DB2-BD59-A6C34878D82A}">
                    <a16:rowId xmlns:a16="http://schemas.microsoft.com/office/drawing/2014/main" val="1373341885"/>
                  </a:ext>
                </a:extLst>
              </a:tr>
              <a:tr h="415852">
                <a:tc>
                  <a:txBody>
                    <a:bodyPr/>
                    <a:lstStyle/>
                    <a:p>
                      <a:r>
                        <a:rPr lang="en-US" sz="1400">
                          <a:solidFill>
                            <a:srgbClr val="424242"/>
                          </a:solidFill>
                          <a:effectLst/>
                        </a:rPr>
                        <a:t>Read_Host_Memory</a:t>
                      </a:r>
                      <a:endParaRPr lang="en-US" sz="1400">
                        <a:solidFill>
                          <a:srgbClr val="424242"/>
                        </a:solidFill>
                        <a:effectLst/>
                        <a:latin typeface="+mn-lt"/>
                      </a:endParaRPr>
                    </a:p>
                  </a:txBody>
                  <a:tcPr marL="142734" marR="35684" marT="59473" marB="59473" anchor="ctr"/>
                </a:tc>
                <a:tc>
                  <a:txBody>
                    <a:bodyPr/>
                    <a:lstStyle/>
                    <a:p>
                      <a:r>
                        <a:rPr lang="en-US" sz="1400" dirty="0">
                          <a:solidFill>
                            <a:srgbClr val="424242"/>
                          </a:solidFill>
                          <a:effectLst/>
                        </a:rPr>
                        <a:t>Read data from memory</a:t>
                      </a:r>
                      <a:endParaRPr lang="en-US" sz="1400" dirty="0">
                        <a:solidFill>
                          <a:srgbClr val="424242"/>
                        </a:solidFill>
                        <a:effectLst/>
                        <a:latin typeface="+mn-lt"/>
                      </a:endParaRPr>
                    </a:p>
                  </a:txBody>
                  <a:tcPr marL="35684" marR="142734" marT="59473" marB="59473" anchor="ctr"/>
                </a:tc>
                <a:extLst>
                  <a:ext uri="{0D108BD9-81ED-4DB2-BD59-A6C34878D82A}">
                    <a16:rowId xmlns:a16="http://schemas.microsoft.com/office/drawing/2014/main" val="3895958926"/>
                  </a:ext>
                </a:extLst>
              </a:tr>
              <a:tr h="415852">
                <a:tc>
                  <a:txBody>
                    <a:bodyPr/>
                    <a:lstStyle/>
                    <a:p>
                      <a:r>
                        <a:rPr lang="en-US" sz="1400" dirty="0" err="1">
                          <a:solidFill>
                            <a:srgbClr val="424242"/>
                          </a:solidFill>
                          <a:effectLst/>
                        </a:rPr>
                        <a:t>Read_Weights</a:t>
                      </a:r>
                      <a:endParaRPr lang="en-US" sz="1400" dirty="0">
                        <a:solidFill>
                          <a:srgbClr val="424242"/>
                        </a:solidFill>
                        <a:effectLst/>
                        <a:latin typeface="+mn-lt"/>
                      </a:endParaRPr>
                    </a:p>
                  </a:txBody>
                  <a:tcPr marL="142734" marR="35684" marT="59473" marB="59473" anchor="ctr"/>
                </a:tc>
                <a:tc>
                  <a:txBody>
                    <a:bodyPr/>
                    <a:lstStyle/>
                    <a:p>
                      <a:r>
                        <a:rPr lang="en-US" sz="1400">
                          <a:solidFill>
                            <a:srgbClr val="424242"/>
                          </a:solidFill>
                          <a:effectLst/>
                        </a:rPr>
                        <a:t>Read weights from memory</a:t>
                      </a:r>
                      <a:endParaRPr lang="en-US" sz="1400">
                        <a:solidFill>
                          <a:srgbClr val="424242"/>
                        </a:solidFill>
                        <a:effectLst/>
                        <a:latin typeface="+mn-lt"/>
                      </a:endParaRPr>
                    </a:p>
                  </a:txBody>
                  <a:tcPr marL="35684" marR="142734" marT="59473" marB="59473" anchor="ctr"/>
                </a:tc>
                <a:extLst>
                  <a:ext uri="{0D108BD9-81ED-4DB2-BD59-A6C34878D82A}">
                    <a16:rowId xmlns:a16="http://schemas.microsoft.com/office/drawing/2014/main" val="3781779715"/>
                  </a:ext>
                </a:extLst>
              </a:tr>
              <a:tr h="949855">
                <a:tc>
                  <a:txBody>
                    <a:bodyPr/>
                    <a:lstStyle/>
                    <a:p>
                      <a:r>
                        <a:rPr lang="en-US" sz="1400" dirty="0" err="1">
                          <a:solidFill>
                            <a:srgbClr val="424242"/>
                          </a:solidFill>
                          <a:effectLst/>
                        </a:rPr>
                        <a:t>MatrixMultiply</a:t>
                      </a:r>
                      <a:r>
                        <a:rPr lang="en-US" sz="1400" dirty="0">
                          <a:solidFill>
                            <a:srgbClr val="424242"/>
                          </a:solidFill>
                          <a:effectLst/>
                        </a:rPr>
                        <a:t>/Convolve</a:t>
                      </a:r>
                      <a:endParaRPr lang="en-US" sz="1400" dirty="0">
                        <a:solidFill>
                          <a:srgbClr val="424242"/>
                        </a:solidFill>
                        <a:effectLst/>
                        <a:latin typeface="+mn-lt"/>
                      </a:endParaRPr>
                    </a:p>
                  </a:txBody>
                  <a:tcPr marL="142734" marR="35684" marT="59473" marB="59473" anchor="ctr"/>
                </a:tc>
                <a:tc>
                  <a:txBody>
                    <a:bodyPr/>
                    <a:lstStyle/>
                    <a:p>
                      <a:r>
                        <a:rPr lang="en-US" sz="1400">
                          <a:solidFill>
                            <a:srgbClr val="424242"/>
                          </a:solidFill>
                          <a:effectLst/>
                        </a:rPr>
                        <a:t>Multiply or convolve with the data and weights,accumulate the results</a:t>
                      </a:r>
                      <a:endParaRPr lang="en-US" sz="1400">
                        <a:solidFill>
                          <a:srgbClr val="424242"/>
                        </a:solidFill>
                        <a:effectLst/>
                        <a:latin typeface="+mn-lt"/>
                      </a:endParaRPr>
                    </a:p>
                  </a:txBody>
                  <a:tcPr marL="35684" marR="142734" marT="59473" marB="59473" anchor="ctr"/>
                </a:tc>
                <a:extLst>
                  <a:ext uri="{0D108BD9-81ED-4DB2-BD59-A6C34878D82A}">
                    <a16:rowId xmlns:a16="http://schemas.microsoft.com/office/drawing/2014/main" val="3880994881"/>
                  </a:ext>
                </a:extLst>
              </a:tr>
              <a:tr h="415852">
                <a:tc>
                  <a:txBody>
                    <a:bodyPr/>
                    <a:lstStyle/>
                    <a:p>
                      <a:r>
                        <a:rPr lang="en-US" sz="1400">
                          <a:solidFill>
                            <a:srgbClr val="424242"/>
                          </a:solidFill>
                          <a:effectLst/>
                        </a:rPr>
                        <a:t>Activate</a:t>
                      </a:r>
                      <a:endParaRPr lang="en-US" sz="1400">
                        <a:solidFill>
                          <a:srgbClr val="424242"/>
                        </a:solidFill>
                        <a:effectLst/>
                        <a:latin typeface="+mn-lt"/>
                      </a:endParaRPr>
                    </a:p>
                  </a:txBody>
                  <a:tcPr marL="142734" marR="35684" marT="59473" marB="59473" anchor="ctr"/>
                </a:tc>
                <a:tc>
                  <a:txBody>
                    <a:bodyPr/>
                    <a:lstStyle/>
                    <a:p>
                      <a:r>
                        <a:rPr lang="en-US" sz="1400">
                          <a:solidFill>
                            <a:srgbClr val="424242"/>
                          </a:solidFill>
                          <a:effectLst/>
                        </a:rPr>
                        <a:t>Apply activation functions</a:t>
                      </a:r>
                      <a:endParaRPr lang="en-US" sz="1400">
                        <a:solidFill>
                          <a:srgbClr val="424242"/>
                        </a:solidFill>
                        <a:effectLst/>
                        <a:latin typeface="+mn-lt"/>
                      </a:endParaRPr>
                    </a:p>
                  </a:txBody>
                  <a:tcPr marL="35684" marR="142734" marT="59473" marB="59473" anchor="ctr"/>
                </a:tc>
                <a:extLst>
                  <a:ext uri="{0D108BD9-81ED-4DB2-BD59-A6C34878D82A}">
                    <a16:rowId xmlns:a16="http://schemas.microsoft.com/office/drawing/2014/main" val="1026277963"/>
                  </a:ext>
                </a:extLst>
              </a:tr>
              <a:tr h="415852">
                <a:tc>
                  <a:txBody>
                    <a:bodyPr/>
                    <a:lstStyle/>
                    <a:p>
                      <a:r>
                        <a:rPr lang="en-US" sz="1400">
                          <a:solidFill>
                            <a:srgbClr val="424242"/>
                          </a:solidFill>
                          <a:effectLst/>
                        </a:rPr>
                        <a:t>Write_Host_Memory</a:t>
                      </a:r>
                      <a:endParaRPr lang="en-US" sz="1400">
                        <a:solidFill>
                          <a:srgbClr val="424242"/>
                        </a:solidFill>
                        <a:effectLst/>
                        <a:latin typeface="+mn-lt"/>
                      </a:endParaRPr>
                    </a:p>
                  </a:txBody>
                  <a:tcPr marL="142734" marR="35684" marT="59473" marB="59473" anchor="ctr"/>
                </a:tc>
                <a:tc>
                  <a:txBody>
                    <a:bodyPr/>
                    <a:lstStyle/>
                    <a:p>
                      <a:r>
                        <a:rPr lang="en-US" sz="1400" dirty="0">
                          <a:solidFill>
                            <a:srgbClr val="424242"/>
                          </a:solidFill>
                          <a:effectLst/>
                        </a:rPr>
                        <a:t>Write result to memory</a:t>
                      </a:r>
                      <a:endParaRPr lang="en-US" sz="1400" dirty="0">
                        <a:solidFill>
                          <a:srgbClr val="424242"/>
                        </a:solidFill>
                        <a:effectLst/>
                        <a:latin typeface="+mn-lt"/>
                      </a:endParaRPr>
                    </a:p>
                  </a:txBody>
                  <a:tcPr marL="35684" marR="142734" marT="59473" marB="59473" anchor="ctr"/>
                </a:tc>
                <a:extLst>
                  <a:ext uri="{0D108BD9-81ED-4DB2-BD59-A6C34878D82A}">
                    <a16:rowId xmlns:a16="http://schemas.microsoft.com/office/drawing/2014/main" val="4174322062"/>
                  </a:ext>
                </a:extLst>
              </a:tr>
            </a:tbl>
          </a:graphicData>
        </a:graphic>
      </p:graphicFrame>
    </p:spTree>
    <p:extLst>
      <p:ext uri="{BB962C8B-B14F-4D97-AF65-F5344CB8AC3E}">
        <p14:creationId xmlns:p14="http://schemas.microsoft.com/office/powerpoint/2010/main" val="26816193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99F3-0D11-489A-B3A4-5319F018D289}"/>
              </a:ext>
            </a:extLst>
          </p:cNvPr>
          <p:cNvSpPr>
            <a:spLocks noGrp="1"/>
          </p:cNvSpPr>
          <p:nvPr>
            <p:ph type="title"/>
          </p:nvPr>
        </p:nvSpPr>
        <p:spPr/>
        <p:txBody>
          <a:bodyPr/>
          <a:lstStyle/>
          <a:p>
            <a:r>
              <a:rPr lang="zh-CN" altLang="en-US" dirty="0"/>
              <a:t>高度并行的矩阵处理单元（</a:t>
            </a:r>
            <a:r>
              <a:rPr lang="en-US" altLang="zh-CN" dirty="0"/>
              <a:t>MXU)</a:t>
            </a:r>
            <a:endParaRPr lang="en-US" dirty="0"/>
          </a:p>
        </p:txBody>
      </p:sp>
      <p:sp>
        <p:nvSpPr>
          <p:cNvPr id="3" name="Text Placeholder 2">
            <a:extLst>
              <a:ext uri="{FF2B5EF4-FFF2-40B4-BE49-F238E27FC236}">
                <a16:creationId xmlns:a16="http://schemas.microsoft.com/office/drawing/2014/main" id="{1F6D08D9-21A6-404D-A1E7-70B17ECD80C2}"/>
              </a:ext>
            </a:extLst>
          </p:cNvPr>
          <p:cNvSpPr>
            <a:spLocks noGrp="1"/>
          </p:cNvSpPr>
          <p:nvPr>
            <p:ph type="body" sz="quarter" idx="10"/>
          </p:nvPr>
        </p:nvSpPr>
        <p:spPr>
          <a:xfrm>
            <a:off x="584200" y="1435497"/>
            <a:ext cx="11018520" cy="430887"/>
          </a:xfrm>
        </p:spPr>
        <p:txBody>
          <a:bodyPr/>
          <a:lstStyle/>
          <a:p>
            <a:r>
              <a:rPr lang="zh-CN" altLang="en-US" dirty="0"/>
              <a:t>可以在一个时间周期计算数十万个计算</a:t>
            </a:r>
            <a:endParaRPr lang="en-US" dirty="0"/>
          </a:p>
        </p:txBody>
      </p:sp>
      <p:pic>
        <p:nvPicPr>
          <p:cNvPr id="28674" name="Picture 2">
            <a:extLst>
              <a:ext uri="{FF2B5EF4-FFF2-40B4-BE49-F238E27FC236}">
                <a16:creationId xmlns:a16="http://schemas.microsoft.com/office/drawing/2014/main" id="{D50C7F96-200B-401B-80B5-197706DCC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145" y="2827536"/>
            <a:ext cx="8926629" cy="37491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087A17-C57F-4441-B115-ED811260A0F4}"/>
              </a:ext>
            </a:extLst>
          </p:cNvPr>
          <p:cNvSpPr txBox="1"/>
          <p:nvPr/>
        </p:nvSpPr>
        <p:spPr>
          <a:xfrm>
            <a:off x="2435192" y="2557126"/>
            <a:ext cx="503343"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CPU</a:t>
            </a:r>
          </a:p>
        </p:txBody>
      </p:sp>
      <p:sp>
        <p:nvSpPr>
          <p:cNvPr id="6" name="TextBox 5">
            <a:extLst>
              <a:ext uri="{FF2B5EF4-FFF2-40B4-BE49-F238E27FC236}">
                <a16:creationId xmlns:a16="http://schemas.microsoft.com/office/drawing/2014/main" id="{5F47D64D-C92B-4AEE-9B88-9148FC9F52AE}"/>
              </a:ext>
            </a:extLst>
          </p:cNvPr>
          <p:cNvSpPr txBox="1"/>
          <p:nvPr/>
        </p:nvSpPr>
        <p:spPr>
          <a:xfrm>
            <a:off x="4936156" y="2403237"/>
            <a:ext cx="2220416" cy="615553"/>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CPU with AVX/SSE</a:t>
            </a:r>
          </a:p>
          <a:p>
            <a:pPr algn="l"/>
            <a:r>
              <a:rPr lang="en-US" sz="2000" b="1" dirty="0">
                <a:gradFill>
                  <a:gsLst>
                    <a:gs pos="2917">
                      <a:schemeClr val="tx1"/>
                    </a:gs>
                    <a:gs pos="30000">
                      <a:schemeClr val="tx1"/>
                    </a:gs>
                  </a:gsLst>
                  <a:lin ang="5400000" scaled="0"/>
                </a:gradFill>
              </a:rPr>
              <a:t>GPU</a:t>
            </a:r>
          </a:p>
        </p:txBody>
      </p:sp>
      <p:sp>
        <p:nvSpPr>
          <p:cNvPr id="7" name="TextBox 6">
            <a:extLst>
              <a:ext uri="{FF2B5EF4-FFF2-40B4-BE49-F238E27FC236}">
                <a16:creationId xmlns:a16="http://schemas.microsoft.com/office/drawing/2014/main" id="{DC2245A3-2517-429D-B528-F0CCBF17890A}"/>
              </a:ext>
            </a:extLst>
          </p:cNvPr>
          <p:cNvSpPr txBox="1"/>
          <p:nvPr/>
        </p:nvSpPr>
        <p:spPr>
          <a:xfrm>
            <a:off x="8793004" y="2403237"/>
            <a:ext cx="493725"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TPU</a:t>
            </a:r>
          </a:p>
        </p:txBody>
      </p:sp>
    </p:spTree>
    <p:extLst>
      <p:ext uri="{BB962C8B-B14F-4D97-AF65-F5344CB8AC3E}">
        <p14:creationId xmlns:p14="http://schemas.microsoft.com/office/powerpoint/2010/main" val="128464541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3E63A-AB33-4C69-9C23-6B5B1DA6BAA8}"/>
              </a:ext>
            </a:extLst>
          </p:cNvPr>
          <p:cNvSpPr>
            <a:spLocks noGrp="1"/>
          </p:cNvSpPr>
          <p:nvPr>
            <p:ph type="title"/>
          </p:nvPr>
        </p:nvSpPr>
        <p:spPr/>
        <p:txBody>
          <a:bodyPr/>
          <a:lstStyle/>
          <a:p>
            <a:r>
              <a:rPr lang="zh-CN" altLang="en-US" dirty="0"/>
              <a:t>节省访存的核心：脉动阵列</a:t>
            </a:r>
            <a:endParaRPr lang="en-US" dirty="0"/>
          </a:p>
        </p:txBody>
      </p:sp>
      <p:sp>
        <p:nvSpPr>
          <p:cNvPr id="3" name="Text Placeholder 2">
            <a:extLst>
              <a:ext uri="{FF2B5EF4-FFF2-40B4-BE49-F238E27FC236}">
                <a16:creationId xmlns:a16="http://schemas.microsoft.com/office/drawing/2014/main" id="{A2D6D6DE-3D80-4FE3-A2DC-976323D2D906}"/>
              </a:ext>
            </a:extLst>
          </p:cNvPr>
          <p:cNvSpPr>
            <a:spLocks noGrp="1"/>
          </p:cNvSpPr>
          <p:nvPr>
            <p:ph type="body" sz="quarter" idx="10"/>
          </p:nvPr>
        </p:nvSpPr>
        <p:spPr>
          <a:xfrm>
            <a:off x="584200" y="1435497"/>
            <a:ext cx="11018520" cy="1895904"/>
          </a:xfrm>
        </p:spPr>
        <p:txBody>
          <a:bodyPr/>
          <a:lstStyle/>
          <a:p>
            <a:r>
              <a:rPr lang="en-US" dirty="0"/>
              <a:t>CPUs</a:t>
            </a:r>
            <a:r>
              <a:rPr lang="zh-CN" altLang="en-US" dirty="0"/>
              <a:t>和</a:t>
            </a:r>
            <a:r>
              <a:rPr lang="en-US" dirty="0"/>
              <a:t>GPUs</a:t>
            </a:r>
            <a:r>
              <a:rPr lang="zh-CN" altLang="en-US" dirty="0"/>
              <a:t>通常需要花费大量的功耗去读取寄存器的值</a:t>
            </a:r>
            <a:endParaRPr lang="en-US" altLang="zh-CN" dirty="0"/>
          </a:p>
          <a:p>
            <a:r>
              <a:rPr lang="zh-CN" altLang="en-US" dirty="0"/>
              <a:t>脉动阵列的设计思想是将多个</a:t>
            </a:r>
            <a:r>
              <a:rPr lang="en-US" altLang="zh-CN" dirty="0"/>
              <a:t>ALU</a:t>
            </a:r>
            <a:r>
              <a:rPr lang="zh-CN" altLang="en-US" dirty="0"/>
              <a:t>运算单元串起来，从而避免每次计算都读取寄存器</a:t>
            </a:r>
            <a:endParaRPr lang="en-US" altLang="zh-CN" dirty="0"/>
          </a:p>
          <a:p>
            <a:r>
              <a:rPr lang="zh-CN" altLang="en-US" dirty="0"/>
              <a:t>缺点：要求计算符合特点的规则</a:t>
            </a:r>
            <a:endParaRPr lang="en-US" dirty="0"/>
          </a:p>
        </p:txBody>
      </p:sp>
      <p:pic>
        <p:nvPicPr>
          <p:cNvPr id="29698" name="Picture 2">
            <a:extLst>
              <a:ext uri="{FF2B5EF4-FFF2-40B4-BE49-F238E27FC236}">
                <a16:creationId xmlns:a16="http://schemas.microsoft.com/office/drawing/2014/main" id="{FD9A35F4-83A1-4A20-BC77-5EEFE149D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203" y="2612256"/>
            <a:ext cx="47625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407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859C-B9BD-4C39-A90A-103F6AAFB4B2}"/>
              </a:ext>
            </a:extLst>
          </p:cNvPr>
          <p:cNvSpPr>
            <a:spLocks noGrp="1"/>
          </p:cNvSpPr>
          <p:nvPr>
            <p:ph type="title"/>
          </p:nvPr>
        </p:nvSpPr>
        <p:spPr/>
        <p:txBody>
          <a:bodyPr/>
          <a:lstStyle/>
          <a:p>
            <a:r>
              <a:rPr lang="zh-CN" altLang="en-US" dirty="0"/>
              <a:t>卷积层（</a:t>
            </a:r>
            <a:r>
              <a:rPr lang="en-US" altLang="zh-CN" dirty="0"/>
              <a:t>Convolution)</a:t>
            </a:r>
            <a:endParaRPr lang="en-US" dirty="0"/>
          </a:p>
        </p:txBody>
      </p:sp>
      <p:pic>
        <p:nvPicPr>
          <p:cNvPr id="2052" name="Picture 4" descr="Image result for bird">
            <a:extLst>
              <a:ext uri="{FF2B5EF4-FFF2-40B4-BE49-F238E27FC236}">
                <a16:creationId xmlns:a16="http://schemas.microsoft.com/office/drawing/2014/main" id="{73E6605B-E425-4BB2-8518-0F8D3217FE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14" r="13177"/>
          <a:stretch/>
        </p:blipFill>
        <p:spPr bwMode="auto">
          <a:xfrm>
            <a:off x="3467100" y="1725614"/>
            <a:ext cx="2250440" cy="21688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B101265-E261-4916-9121-613217816E7F}"/>
              </a:ext>
            </a:extLst>
          </p:cNvPr>
          <p:cNvGrpSpPr/>
          <p:nvPr/>
        </p:nvGrpSpPr>
        <p:grpSpPr>
          <a:xfrm>
            <a:off x="1504950" y="2544643"/>
            <a:ext cx="736600" cy="635000"/>
            <a:chOff x="3012440" y="5019040"/>
            <a:chExt cx="396240" cy="365760"/>
          </a:xfrm>
        </p:grpSpPr>
        <p:sp>
          <p:nvSpPr>
            <p:cNvPr id="4" name="Rectangle 3">
              <a:extLst>
                <a:ext uri="{FF2B5EF4-FFF2-40B4-BE49-F238E27FC236}">
                  <a16:creationId xmlns:a16="http://schemas.microsoft.com/office/drawing/2014/main" id="{21795AA1-98F7-40F1-BA53-4B03F6C0CFD7}"/>
                </a:ext>
              </a:extLst>
            </p:cNvPr>
            <p:cNvSpPr/>
            <p:nvPr/>
          </p:nvSpPr>
          <p:spPr bwMode="auto">
            <a:xfrm>
              <a:off x="301244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82721C9-0EA7-4194-BAA6-BA1A33E976F3}"/>
                </a:ext>
              </a:extLst>
            </p:cNvPr>
            <p:cNvSpPr/>
            <p:nvPr/>
          </p:nvSpPr>
          <p:spPr bwMode="auto">
            <a:xfrm>
              <a:off x="314452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20C1D16-1796-4083-BB0A-49807BAD9B34}"/>
                </a:ext>
              </a:extLst>
            </p:cNvPr>
            <p:cNvSpPr/>
            <p:nvPr/>
          </p:nvSpPr>
          <p:spPr bwMode="auto">
            <a:xfrm>
              <a:off x="327660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C498822-EE45-4ECA-A453-557E0C7B0868}"/>
                </a:ext>
              </a:extLst>
            </p:cNvPr>
            <p:cNvSpPr/>
            <p:nvPr/>
          </p:nvSpPr>
          <p:spPr bwMode="auto">
            <a:xfrm>
              <a:off x="301244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1D46EB3-65F2-4B85-BB00-864F3CBD1CAF}"/>
                </a:ext>
              </a:extLst>
            </p:cNvPr>
            <p:cNvSpPr/>
            <p:nvPr/>
          </p:nvSpPr>
          <p:spPr bwMode="auto">
            <a:xfrm>
              <a:off x="314452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AD79DAF2-E4AF-4903-B82F-A8D4CD49D04A}"/>
                </a:ext>
              </a:extLst>
            </p:cNvPr>
            <p:cNvSpPr/>
            <p:nvPr/>
          </p:nvSpPr>
          <p:spPr bwMode="auto">
            <a:xfrm>
              <a:off x="327660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64363EA-0FFA-4842-8C2E-DF7457EE4582}"/>
                </a:ext>
              </a:extLst>
            </p:cNvPr>
            <p:cNvSpPr/>
            <p:nvPr/>
          </p:nvSpPr>
          <p:spPr bwMode="auto">
            <a:xfrm>
              <a:off x="301244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DDAF104-EF6C-4572-9C94-7EA3D88F60AA}"/>
                </a:ext>
              </a:extLst>
            </p:cNvPr>
            <p:cNvSpPr/>
            <p:nvPr/>
          </p:nvSpPr>
          <p:spPr bwMode="auto">
            <a:xfrm>
              <a:off x="314452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8E4CFE1-6D75-465C-8758-0FA0EF89337C}"/>
                </a:ext>
              </a:extLst>
            </p:cNvPr>
            <p:cNvSpPr/>
            <p:nvPr/>
          </p:nvSpPr>
          <p:spPr bwMode="auto">
            <a:xfrm>
              <a:off x="327660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36B386EC-10F2-41A1-B677-2B842694DC5F}"/>
              </a:ext>
            </a:extLst>
          </p:cNvPr>
          <p:cNvSpPr txBox="1"/>
          <p:nvPr/>
        </p:nvSpPr>
        <p:spPr>
          <a:xfrm>
            <a:off x="1566333" y="2043114"/>
            <a:ext cx="51418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filter</a:t>
            </a:r>
          </a:p>
        </p:txBody>
      </p:sp>
      <p:sp>
        <p:nvSpPr>
          <p:cNvPr id="27" name="TextBox 26">
            <a:extLst>
              <a:ext uri="{FF2B5EF4-FFF2-40B4-BE49-F238E27FC236}">
                <a16:creationId xmlns:a16="http://schemas.microsoft.com/office/drawing/2014/main" id="{EFC69698-E24D-4D5A-8382-766A0F62C544}"/>
              </a:ext>
            </a:extLst>
          </p:cNvPr>
          <p:cNvSpPr txBox="1"/>
          <p:nvPr/>
        </p:nvSpPr>
        <p:spPr>
          <a:xfrm>
            <a:off x="3405886" y="1222864"/>
            <a:ext cx="20388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Input feature map</a:t>
            </a:r>
          </a:p>
        </p:txBody>
      </p:sp>
      <p:sp>
        <p:nvSpPr>
          <p:cNvPr id="15" name="TextBox 14">
            <a:extLst>
              <a:ext uri="{FF2B5EF4-FFF2-40B4-BE49-F238E27FC236}">
                <a16:creationId xmlns:a16="http://schemas.microsoft.com/office/drawing/2014/main" id="{38A6E466-5489-45DE-AA09-CCC2C356C8A3}"/>
              </a:ext>
            </a:extLst>
          </p:cNvPr>
          <p:cNvSpPr txBox="1"/>
          <p:nvPr/>
        </p:nvSpPr>
        <p:spPr>
          <a:xfrm>
            <a:off x="3212746" y="2667819"/>
            <a:ext cx="18274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a:t>
            </a:r>
          </a:p>
        </p:txBody>
      </p:sp>
      <p:sp>
        <p:nvSpPr>
          <p:cNvPr id="31" name="TextBox 30">
            <a:extLst>
              <a:ext uri="{FF2B5EF4-FFF2-40B4-BE49-F238E27FC236}">
                <a16:creationId xmlns:a16="http://schemas.microsoft.com/office/drawing/2014/main" id="{710554DA-EF77-40EE-B7BB-FEB0C30FB966}"/>
              </a:ext>
            </a:extLst>
          </p:cNvPr>
          <p:cNvSpPr txBox="1"/>
          <p:nvPr/>
        </p:nvSpPr>
        <p:spPr>
          <a:xfrm>
            <a:off x="4500949" y="4024193"/>
            <a:ext cx="23884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W</a:t>
            </a:r>
          </a:p>
        </p:txBody>
      </p:sp>
      <p:grpSp>
        <p:nvGrpSpPr>
          <p:cNvPr id="3" name="Group 2">
            <a:extLst>
              <a:ext uri="{FF2B5EF4-FFF2-40B4-BE49-F238E27FC236}">
                <a16:creationId xmlns:a16="http://schemas.microsoft.com/office/drawing/2014/main" id="{3484A0F0-9CD3-463F-B7CD-3FF56BE41B3C}"/>
              </a:ext>
            </a:extLst>
          </p:cNvPr>
          <p:cNvGrpSpPr/>
          <p:nvPr/>
        </p:nvGrpSpPr>
        <p:grpSpPr>
          <a:xfrm>
            <a:off x="1996016" y="1725614"/>
            <a:ext cx="2207684" cy="1136530"/>
            <a:chOff x="1996016" y="1725614"/>
            <a:chExt cx="2207684" cy="1136530"/>
          </a:xfrm>
        </p:grpSpPr>
        <p:grpSp>
          <p:nvGrpSpPr>
            <p:cNvPr id="16" name="Group 15">
              <a:extLst>
                <a:ext uri="{FF2B5EF4-FFF2-40B4-BE49-F238E27FC236}">
                  <a16:creationId xmlns:a16="http://schemas.microsoft.com/office/drawing/2014/main" id="{FF725725-590B-4CDA-8029-D89273C209DE}"/>
                </a:ext>
              </a:extLst>
            </p:cNvPr>
            <p:cNvGrpSpPr/>
            <p:nvPr/>
          </p:nvGrpSpPr>
          <p:grpSpPr>
            <a:xfrm>
              <a:off x="3467100" y="1725614"/>
              <a:ext cx="736600" cy="635000"/>
              <a:chOff x="3012440" y="5019040"/>
              <a:chExt cx="396240" cy="365760"/>
            </a:xfrm>
            <a:noFill/>
          </p:grpSpPr>
          <p:sp>
            <p:nvSpPr>
              <p:cNvPr id="17" name="Rectangle 16">
                <a:extLst>
                  <a:ext uri="{FF2B5EF4-FFF2-40B4-BE49-F238E27FC236}">
                    <a16:creationId xmlns:a16="http://schemas.microsoft.com/office/drawing/2014/main" id="{D14A8F10-E831-4C4E-A2E1-DBA5E37D4BA8}"/>
                  </a:ext>
                </a:extLst>
              </p:cNvPr>
              <p:cNvSpPr/>
              <p:nvPr/>
            </p:nvSpPr>
            <p:spPr bwMode="auto">
              <a:xfrm>
                <a:off x="301244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94EBF394-76FB-4F67-AB74-68F5F047CEDE}"/>
                  </a:ext>
                </a:extLst>
              </p:cNvPr>
              <p:cNvSpPr/>
              <p:nvPr/>
            </p:nvSpPr>
            <p:spPr bwMode="auto">
              <a:xfrm>
                <a:off x="314452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603DED95-868C-4DFF-935F-D5D632630D9D}"/>
                  </a:ext>
                </a:extLst>
              </p:cNvPr>
              <p:cNvSpPr/>
              <p:nvPr/>
            </p:nvSpPr>
            <p:spPr bwMode="auto">
              <a:xfrm>
                <a:off x="327660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296B1D9C-13A7-4032-9A1C-C6F6A1C7D14E}"/>
                  </a:ext>
                </a:extLst>
              </p:cNvPr>
              <p:cNvSpPr/>
              <p:nvPr/>
            </p:nvSpPr>
            <p:spPr bwMode="auto">
              <a:xfrm>
                <a:off x="301244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468394-5985-4AF3-B5BB-66B182D96630}"/>
                  </a:ext>
                </a:extLst>
              </p:cNvPr>
              <p:cNvSpPr/>
              <p:nvPr/>
            </p:nvSpPr>
            <p:spPr bwMode="auto">
              <a:xfrm>
                <a:off x="314452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87BE442-0F6A-422E-94BC-54B0A70F0243}"/>
                  </a:ext>
                </a:extLst>
              </p:cNvPr>
              <p:cNvSpPr/>
              <p:nvPr/>
            </p:nvSpPr>
            <p:spPr bwMode="auto">
              <a:xfrm>
                <a:off x="327660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5215BAA-69D9-4EDC-9700-73B06745F8F2}"/>
                  </a:ext>
                </a:extLst>
              </p:cNvPr>
              <p:cNvSpPr/>
              <p:nvPr/>
            </p:nvSpPr>
            <p:spPr bwMode="auto">
              <a:xfrm>
                <a:off x="301244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63F172D6-2D46-4722-B25B-89B99C77FC0D}"/>
                  </a:ext>
                </a:extLst>
              </p:cNvPr>
              <p:cNvSpPr/>
              <p:nvPr/>
            </p:nvSpPr>
            <p:spPr bwMode="auto">
              <a:xfrm>
                <a:off x="314452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7068B1E6-868D-4017-AFA4-875A8CEF6231}"/>
                  </a:ext>
                </a:extLst>
              </p:cNvPr>
              <p:cNvSpPr/>
              <p:nvPr/>
            </p:nvSpPr>
            <p:spPr bwMode="auto">
              <a:xfrm>
                <a:off x="327660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95198E80-ED9E-4319-800B-66AF17568FCC}"/>
                </a:ext>
              </a:extLst>
            </p:cNvPr>
            <p:cNvCxnSpPr>
              <a:cxnSpLocks/>
              <a:stCxn id="10" idx="3"/>
            </p:cNvCxnSpPr>
            <p:nvPr/>
          </p:nvCxnSpPr>
          <p:spPr>
            <a:xfrm flipV="1">
              <a:off x="1996016" y="2043114"/>
              <a:ext cx="1648883" cy="819030"/>
            </a:xfrm>
            <a:prstGeom prst="straightConnector1">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054" name="Flowchart: Summing Junction 2053">
            <a:extLst>
              <a:ext uri="{FF2B5EF4-FFF2-40B4-BE49-F238E27FC236}">
                <a16:creationId xmlns:a16="http://schemas.microsoft.com/office/drawing/2014/main" id="{C6820395-F9F0-4F6D-9017-8C12B536FE40}"/>
              </a:ext>
            </a:extLst>
          </p:cNvPr>
          <p:cNvSpPr/>
          <p:nvPr/>
        </p:nvSpPr>
        <p:spPr bwMode="auto">
          <a:xfrm>
            <a:off x="2490345" y="2902769"/>
            <a:ext cx="361950" cy="345666"/>
          </a:xfrm>
          <a:prstGeom prst="flowChartSummingJunction">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5" name="TextBox 2054">
            <a:extLst>
              <a:ext uri="{FF2B5EF4-FFF2-40B4-BE49-F238E27FC236}">
                <a16:creationId xmlns:a16="http://schemas.microsoft.com/office/drawing/2014/main" id="{421D9B59-2976-4961-BC11-96FB7428F10C}"/>
              </a:ext>
            </a:extLst>
          </p:cNvPr>
          <p:cNvSpPr txBox="1"/>
          <p:nvPr/>
        </p:nvSpPr>
        <p:spPr>
          <a:xfrm>
            <a:off x="1527586" y="3517888"/>
            <a:ext cx="1580561"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Element-wise </a:t>
            </a:r>
          </a:p>
          <a:p>
            <a:pPr algn="l"/>
            <a:r>
              <a:rPr lang="en-US" sz="2000" dirty="0">
                <a:gradFill>
                  <a:gsLst>
                    <a:gs pos="2917">
                      <a:schemeClr val="tx1"/>
                    </a:gs>
                    <a:gs pos="30000">
                      <a:schemeClr val="tx1"/>
                    </a:gs>
                  </a:gsLst>
                  <a:lin ang="5400000" scaled="0"/>
                </a:gradFill>
              </a:rPr>
              <a:t>multiplication</a:t>
            </a:r>
          </a:p>
        </p:txBody>
      </p:sp>
      <p:pic>
        <p:nvPicPr>
          <p:cNvPr id="40" name="Picture 4" descr="Image result for bird">
            <a:extLst>
              <a:ext uri="{FF2B5EF4-FFF2-40B4-BE49-F238E27FC236}">
                <a16:creationId xmlns:a16="http://schemas.microsoft.com/office/drawing/2014/main" id="{2EB0F4FF-8D3D-4ABB-BC77-B33F3CD97FF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l="8914" r="13177"/>
          <a:stretch/>
        </p:blipFill>
        <p:spPr bwMode="auto">
          <a:xfrm>
            <a:off x="7000240" y="1937281"/>
            <a:ext cx="1858010" cy="179064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D8A947F-3D98-4602-B5FC-0FCD0EDB7582}"/>
              </a:ext>
            </a:extLst>
          </p:cNvPr>
          <p:cNvGrpSpPr/>
          <p:nvPr/>
        </p:nvGrpSpPr>
        <p:grpSpPr>
          <a:xfrm>
            <a:off x="4203699" y="1725004"/>
            <a:ext cx="3042074" cy="942815"/>
            <a:chOff x="4203699" y="1725004"/>
            <a:chExt cx="3042074" cy="942815"/>
          </a:xfrm>
        </p:grpSpPr>
        <p:sp>
          <p:nvSpPr>
            <p:cNvPr id="41" name="Rectangle 40">
              <a:extLst>
                <a:ext uri="{FF2B5EF4-FFF2-40B4-BE49-F238E27FC236}">
                  <a16:creationId xmlns:a16="http://schemas.microsoft.com/office/drawing/2014/main" id="{2ECE907C-DB56-4DFE-80CC-7E1042CCBE19}"/>
                </a:ext>
              </a:extLst>
            </p:cNvPr>
            <p:cNvSpPr/>
            <p:nvPr/>
          </p:nvSpPr>
          <p:spPr bwMode="auto">
            <a:xfrm>
              <a:off x="7000240" y="1937280"/>
              <a:ext cx="245533" cy="211667"/>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57" name="Straight Connector 2056">
              <a:extLst>
                <a:ext uri="{FF2B5EF4-FFF2-40B4-BE49-F238E27FC236}">
                  <a16:creationId xmlns:a16="http://schemas.microsoft.com/office/drawing/2014/main" id="{9320AEEA-F91E-468B-AD0C-F6DB2D7AA00F}"/>
                </a:ext>
              </a:extLst>
            </p:cNvPr>
            <p:cNvCxnSpPr>
              <a:cxnSpLocks/>
            </p:cNvCxnSpPr>
            <p:nvPr/>
          </p:nvCxnSpPr>
          <p:spPr>
            <a:xfrm>
              <a:off x="4203699" y="1725004"/>
              <a:ext cx="2796541" cy="212276"/>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C78BF78C-2C68-4399-89E1-C671040AB5FB}"/>
                </a:ext>
              </a:extLst>
            </p:cNvPr>
            <p:cNvCxnSpPr/>
            <p:nvPr/>
          </p:nvCxnSpPr>
          <p:spPr>
            <a:xfrm flipV="1">
              <a:off x="4203699" y="2148947"/>
              <a:ext cx="2796541" cy="211667"/>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61" name="Flowchart: Or 2060">
              <a:extLst>
                <a:ext uri="{FF2B5EF4-FFF2-40B4-BE49-F238E27FC236}">
                  <a16:creationId xmlns:a16="http://schemas.microsoft.com/office/drawing/2014/main" id="{542BA9BE-9576-4552-A2DD-59C74EFAB42A}"/>
                </a:ext>
              </a:extLst>
            </p:cNvPr>
            <p:cNvSpPr/>
            <p:nvPr/>
          </p:nvSpPr>
          <p:spPr bwMode="auto">
            <a:xfrm>
              <a:off x="6246495" y="2313748"/>
              <a:ext cx="368300" cy="354071"/>
            </a:xfrm>
            <a:prstGeom prst="flowChartOr">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9377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5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DD2-D9F5-495E-8BF2-24F630E38496}"/>
              </a:ext>
            </a:extLst>
          </p:cNvPr>
          <p:cNvSpPr>
            <a:spLocks noGrp="1"/>
          </p:cNvSpPr>
          <p:nvPr>
            <p:ph type="title"/>
          </p:nvPr>
        </p:nvSpPr>
        <p:spPr/>
        <p:txBody>
          <a:bodyPr/>
          <a:lstStyle/>
          <a:p>
            <a:r>
              <a:rPr lang="zh-CN" altLang="en-US" dirty="0"/>
              <a:t>例子：矩阵乘向量</a:t>
            </a:r>
            <a:endParaRPr lang="en-US" dirty="0"/>
          </a:p>
        </p:txBody>
      </p:sp>
      <p:sp>
        <p:nvSpPr>
          <p:cNvPr id="3" name="Text Placeholder 2">
            <a:extLst>
              <a:ext uri="{FF2B5EF4-FFF2-40B4-BE49-F238E27FC236}">
                <a16:creationId xmlns:a16="http://schemas.microsoft.com/office/drawing/2014/main" id="{4B1FCFBA-A589-4A29-A1AF-8AE51AACB859}"/>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C132642E-B81E-4BE2-9758-526E8BFF701F}"/>
              </a:ext>
            </a:extLst>
          </p:cNvPr>
          <p:cNvGrpSpPr/>
          <p:nvPr/>
        </p:nvGrpSpPr>
        <p:grpSpPr>
          <a:xfrm>
            <a:off x="2071814" y="3102408"/>
            <a:ext cx="625642" cy="587141"/>
            <a:chOff x="2384635" y="4792048"/>
            <a:chExt cx="625642" cy="587141"/>
          </a:xfrm>
        </p:grpSpPr>
        <p:sp>
          <p:nvSpPr>
            <p:cNvPr id="4" name="Oval 3">
              <a:extLst>
                <a:ext uri="{FF2B5EF4-FFF2-40B4-BE49-F238E27FC236}">
                  <a16:creationId xmlns:a16="http://schemas.microsoft.com/office/drawing/2014/main" id="{47482B58-2547-4AF8-B396-9F2A95354461}"/>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60B7163A-7B57-4C4A-BDC8-C1BAE64FFF98}"/>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x1</a:t>
              </a:r>
            </a:p>
          </p:txBody>
        </p:sp>
      </p:grpSp>
      <p:grpSp>
        <p:nvGrpSpPr>
          <p:cNvPr id="8" name="Group 7">
            <a:extLst>
              <a:ext uri="{FF2B5EF4-FFF2-40B4-BE49-F238E27FC236}">
                <a16:creationId xmlns:a16="http://schemas.microsoft.com/office/drawing/2014/main" id="{F8000F5E-D7FA-45C3-AA6C-73C1798CABBA}"/>
              </a:ext>
            </a:extLst>
          </p:cNvPr>
          <p:cNvGrpSpPr/>
          <p:nvPr/>
        </p:nvGrpSpPr>
        <p:grpSpPr>
          <a:xfrm>
            <a:off x="2907608" y="2515267"/>
            <a:ext cx="625642" cy="587141"/>
            <a:chOff x="2384635" y="4792048"/>
            <a:chExt cx="625642" cy="587141"/>
          </a:xfrm>
        </p:grpSpPr>
        <p:sp>
          <p:nvSpPr>
            <p:cNvPr id="9" name="Oval 8">
              <a:extLst>
                <a:ext uri="{FF2B5EF4-FFF2-40B4-BE49-F238E27FC236}">
                  <a16:creationId xmlns:a16="http://schemas.microsoft.com/office/drawing/2014/main" id="{BF5FE349-265D-46C5-BF58-A81608A30448}"/>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8AAAFD7-9B96-4739-BCAA-10B11D3C43B4}"/>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x2</a:t>
              </a:r>
            </a:p>
          </p:txBody>
        </p:sp>
      </p:grpSp>
      <p:grpSp>
        <p:nvGrpSpPr>
          <p:cNvPr id="11" name="Group 10">
            <a:extLst>
              <a:ext uri="{FF2B5EF4-FFF2-40B4-BE49-F238E27FC236}">
                <a16:creationId xmlns:a16="http://schemas.microsoft.com/office/drawing/2014/main" id="{A5A8CB0A-792F-4666-9975-5D15565FA991}"/>
              </a:ext>
            </a:extLst>
          </p:cNvPr>
          <p:cNvGrpSpPr/>
          <p:nvPr/>
        </p:nvGrpSpPr>
        <p:grpSpPr>
          <a:xfrm>
            <a:off x="3687254" y="1894146"/>
            <a:ext cx="625642" cy="587141"/>
            <a:chOff x="2384635" y="4792048"/>
            <a:chExt cx="625642" cy="587141"/>
          </a:xfrm>
        </p:grpSpPr>
        <p:sp>
          <p:nvSpPr>
            <p:cNvPr id="12" name="Oval 11">
              <a:extLst>
                <a:ext uri="{FF2B5EF4-FFF2-40B4-BE49-F238E27FC236}">
                  <a16:creationId xmlns:a16="http://schemas.microsoft.com/office/drawing/2014/main" id="{35CF6DD3-CC23-4211-BD50-A3DD060D27B4}"/>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56922E85-B344-4DBB-AFC3-EDBD02C64061}"/>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x3</a:t>
              </a:r>
            </a:p>
          </p:txBody>
        </p:sp>
      </p:grpSp>
      <p:sp>
        <p:nvSpPr>
          <p:cNvPr id="15" name="Oval 14">
            <a:extLst>
              <a:ext uri="{FF2B5EF4-FFF2-40B4-BE49-F238E27FC236}">
                <a16:creationId xmlns:a16="http://schemas.microsoft.com/office/drawing/2014/main" id="{794A9F76-67B6-4927-BB81-7F3FD61E9174}"/>
              </a:ext>
            </a:extLst>
          </p:cNvPr>
          <p:cNvSpPr/>
          <p:nvPr/>
        </p:nvSpPr>
        <p:spPr bwMode="auto">
          <a:xfrm>
            <a:off x="2071814"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A8CDB71-8D90-42E4-94FA-FB038C37C092}"/>
              </a:ext>
            </a:extLst>
          </p:cNvPr>
          <p:cNvSpPr txBox="1"/>
          <p:nvPr/>
        </p:nvSpPr>
        <p:spPr>
          <a:xfrm>
            <a:off x="2176244"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w11</a:t>
            </a:r>
            <a:endParaRPr lang="en-US" sz="2000" dirty="0">
              <a:gradFill>
                <a:gsLst>
                  <a:gs pos="2917">
                    <a:schemeClr val="tx1"/>
                  </a:gs>
                  <a:gs pos="30000">
                    <a:schemeClr val="tx1"/>
                  </a:gs>
                </a:gsLst>
                <a:lin ang="5400000" scaled="0"/>
              </a:gradFill>
            </a:endParaRPr>
          </a:p>
        </p:txBody>
      </p:sp>
      <p:sp>
        <p:nvSpPr>
          <p:cNvPr id="17" name="Oval 16">
            <a:extLst>
              <a:ext uri="{FF2B5EF4-FFF2-40B4-BE49-F238E27FC236}">
                <a16:creationId xmlns:a16="http://schemas.microsoft.com/office/drawing/2014/main" id="{5186569F-C269-47F3-9593-75448EB10CC0}"/>
              </a:ext>
            </a:extLst>
          </p:cNvPr>
          <p:cNvSpPr/>
          <p:nvPr/>
        </p:nvSpPr>
        <p:spPr bwMode="auto">
          <a:xfrm>
            <a:off x="2071814"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103D17A-424F-4232-83DD-ED39DD1446E9}"/>
              </a:ext>
            </a:extLst>
          </p:cNvPr>
          <p:cNvSpPr txBox="1"/>
          <p:nvPr/>
        </p:nvSpPr>
        <p:spPr>
          <a:xfrm>
            <a:off x="2176244"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w21</a:t>
            </a:r>
            <a:endParaRPr lang="en-US" sz="2000" dirty="0">
              <a:gradFill>
                <a:gsLst>
                  <a:gs pos="2917">
                    <a:schemeClr val="tx1"/>
                  </a:gs>
                  <a:gs pos="30000">
                    <a:schemeClr val="tx1"/>
                  </a:gs>
                </a:gsLst>
                <a:lin ang="5400000" scaled="0"/>
              </a:gradFill>
            </a:endParaRPr>
          </a:p>
        </p:txBody>
      </p:sp>
      <p:sp>
        <p:nvSpPr>
          <p:cNvPr id="19" name="Oval 18">
            <a:extLst>
              <a:ext uri="{FF2B5EF4-FFF2-40B4-BE49-F238E27FC236}">
                <a16:creationId xmlns:a16="http://schemas.microsoft.com/office/drawing/2014/main" id="{6AE01410-DBF4-42C2-840D-7F52D5B20EDB}"/>
              </a:ext>
            </a:extLst>
          </p:cNvPr>
          <p:cNvSpPr/>
          <p:nvPr/>
        </p:nvSpPr>
        <p:spPr bwMode="auto">
          <a:xfrm>
            <a:off x="2907608"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AE5806-2666-4713-8F3A-ACCF6CE1F862}"/>
              </a:ext>
            </a:extLst>
          </p:cNvPr>
          <p:cNvSpPr txBox="1"/>
          <p:nvPr/>
        </p:nvSpPr>
        <p:spPr>
          <a:xfrm>
            <a:off x="3012038"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w12</a:t>
            </a:r>
            <a:endParaRPr lang="en-US" sz="2000" dirty="0">
              <a:gradFill>
                <a:gsLst>
                  <a:gs pos="2917">
                    <a:schemeClr val="tx1"/>
                  </a:gs>
                  <a:gs pos="30000">
                    <a:schemeClr val="tx1"/>
                  </a:gs>
                </a:gsLst>
                <a:lin ang="5400000" scaled="0"/>
              </a:gradFill>
            </a:endParaRPr>
          </a:p>
        </p:txBody>
      </p:sp>
      <p:sp>
        <p:nvSpPr>
          <p:cNvPr id="21" name="Oval 20">
            <a:extLst>
              <a:ext uri="{FF2B5EF4-FFF2-40B4-BE49-F238E27FC236}">
                <a16:creationId xmlns:a16="http://schemas.microsoft.com/office/drawing/2014/main" id="{01B69275-EA02-47B3-9660-1C011A766D63}"/>
              </a:ext>
            </a:extLst>
          </p:cNvPr>
          <p:cNvSpPr/>
          <p:nvPr/>
        </p:nvSpPr>
        <p:spPr bwMode="auto">
          <a:xfrm>
            <a:off x="2907608"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04D21C3-A693-4DC9-8251-ABC7576CBB04}"/>
              </a:ext>
            </a:extLst>
          </p:cNvPr>
          <p:cNvSpPr txBox="1"/>
          <p:nvPr/>
        </p:nvSpPr>
        <p:spPr>
          <a:xfrm>
            <a:off x="3012038"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w22</a:t>
            </a:r>
            <a:endParaRPr lang="en-US" sz="2000" dirty="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87E6EAC5-76E5-48F9-A855-E3424E61B9E1}"/>
              </a:ext>
            </a:extLst>
          </p:cNvPr>
          <p:cNvSpPr/>
          <p:nvPr/>
        </p:nvSpPr>
        <p:spPr bwMode="auto">
          <a:xfrm>
            <a:off x="3743402"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FDB7E1F1-4447-4472-B499-25BB26618698}"/>
              </a:ext>
            </a:extLst>
          </p:cNvPr>
          <p:cNvSpPr txBox="1"/>
          <p:nvPr/>
        </p:nvSpPr>
        <p:spPr>
          <a:xfrm>
            <a:off x="3847832"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w13</a:t>
            </a:r>
            <a:endParaRPr lang="en-US" sz="2000" dirty="0">
              <a:gradFill>
                <a:gsLst>
                  <a:gs pos="2917">
                    <a:schemeClr val="tx1"/>
                  </a:gs>
                  <a:gs pos="30000">
                    <a:schemeClr val="tx1"/>
                  </a:gs>
                </a:gsLst>
                <a:lin ang="5400000" scaled="0"/>
              </a:gradFill>
            </a:endParaRPr>
          </a:p>
        </p:txBody>
      </p:sp>
      <p:sp>
        <p:nvSpPr>
          <p:cNvPr id="25" name="Oval 24">
            <a:extLst>
              <a:ext uri="{FF2B5EF4-FFF2-40B4-BE49-F238E27FC236}">
                <a16:creationId xmlns:a16="http://schemas.microsoft.com/office/drawing/2014/main" id="{D8A1672B-456B-4B3D-90E3-8602055DB348}"/>
              </a:ext>
            </a:extLst>
          </p:cNvPr>
          <p:cNvSpPr/>
          <p:nvPr/>
        </p:nvSpPr>
        <p:spPr bwMode="auto">
          <a:xfrm>
            <a:off x="3743402"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B334B6B-0E3B-4F84-944B-F4B298B40445}"/>
              </a:ext>
            </a:extLst>
          </p:cNvPr>
          <p:cNvSpPr txBox="1"/>
          <p:nvPr/>
        </p:nvSpPr>
        <p:spPr>
          <a:xfrm>
            <a:off x="3847832"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w23</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FE2C687C-81AF-45F6-9AA0-55CE4746F7A4}"/>
              </a:ext>
            </a:extLst>
          </p:cNvPr>
          <p:cNvSpPr txBox="1"/>
          <p:nvPr/>
        </p:nvSpPr>
        <p:spPr>
          <a:xfrm>
            <a:off x="5217561" y="4241867"/>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y1 = </a:t>
            </a:r>
          </a:p>
        </p:txBody>
      </p:sp>
      <p:sp>
        <p:nvSpPr>
          <p:cNvPr id="27" name="Arrow: Down 26">
            <a:extLst>
              <a:ext uri="{FF2B5EF4-FFF2-40B4-BE49-F238E27FC236}">
                <a16:creationId xmlns:a16="http://schemas.microsoft.com/office/drawing/2014/main" id="{D415E823-90E9-4D48-964F-86488EA6F7F6}"/>
              </a:ext>
            </a:extLst>
          </p:cNvPr>
          <p:cNvSpPr/>
          <p:nvPr/>
        </p:nvSpPr>
        <p:spPr bwMode="auto">
          <a:xfrm>
            <a:off x="2228223" y="3779601"/>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F2BF4E57-C318-40D3-AD4A-8870353FF97D}"/>
              </a:ext>
            </a:extLst>
          </p:cNvPr>
          <p:cNvSpPr txBox="1"/>
          <p:nvPr/>
        </p:nvSpPr>
        <p:spPr>
          <a:xfrm>
            <a:off x="5217560" y="5066860"/>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y2 = </a:t>
            </a:r>
          </a:p>
        </p:txBody>
      </p:sp>
      <mc:AlternateContent xmlns:mc="http://schemas.openxmlformats.org/markup-compatibility/2006" xmlns:a14="http://schemas.microsoft.com/office/drawing/2010/main">
        <mc:Choice Requires="a14">
          <p:sp>
            <p:nvSpPr>
              <p:cNvPr id="30721" name="TextBox 30720">
                <a:extLst>
                  <a:ext uri="{FF2B5EF4-FFF2-40B4-BE49-F238E27FC236}">
                    <a16:creationId xmlns:a16="http://schemas.microsoft.com/office/drawing/2014/main" id="{F441A326-0269-4126-8243-B49EDD05A93A}"/>
                  </a:ext>
                </a:extLst>
              </p:cNvPr>
              <p:cNvSpPr txBox="1"/>
              <p:nvPr/>
            </p:nvSpPr>
            <p:spPr>
              <a:xfrm>
                <a:off x="6559296" y="2287761"/>
                <a:ext cx="3291990" cy="814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r>
                        <a:rPr lang="en-US" sz="200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11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30721" name="TextBox 30720">
                <a:extLst>
                  <a:ext uri="{FF2B5EF4-FFF2-40B4-BE49-F238E27FC236}">
                    <a16:creationId xmlns:a16="http://schemas.microsoft.com/office/drawing/2014/main" id="{F441A326-0269-4126-8243-B49EDD05A93A}"/>
                  </a:ext>
                </a:extLst>
              </p:cNvPr>
              <p:cNvSpPr txBox="1">
                <a:spLocks noRot="1" noChangeAspect="1" noMove="1" noResize="1" noEditPoints="1" noAdjustHandles="1" noChangeArrowheads="1" noChangeShapeType="1" noTextEdit="1"/>
              </p:cNvSpPr>
              <p:nvPr/>
            </p:nvSpPr>
            <p:spPr>
              <a:xfrm>
                <a:off x="6559296" y="2287761"/>
                <a:ext cx="3291990" cy="8146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050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DD2-D9F5-495E-8BF2-24F630E38496}"/>
              </a:ext>
            </a:extLst>
          </p:cNvPr>
          <p:cNvSpPr>
            <a:spLocks noGrp="1"/>
          </p:cNvSpPr>
          <p:nvPr>
            <p:ph type="title"/>
          </p:nvPr>
        </p:nvSpPr>
        <p:spPr/>
        <p:txBody>
          <a:bodyPr/>
          <a:lstStyle/>
          <a:p>
            <a:r>
              <a:rPr lang="zh-CN" altLang="en-US" dirty="0"/>
              <a:t>例子：矩阵乘向量</a:t>
            </a:r>
            <a:endParaRPr lang="en-US" dirty="0"/>
          </a:p>
        </p:txBody>
      </p:sp>
      <p:sp>
        <p:nvSpPr>
          <p:cNvPr id="3" name="Text Placeholder 2">
            <a:extLst>
              <a:ext uri="{FF2B5EF4-FFF2-40B4-BE49-F238E27FC236}">
                <a16:creationId xmlns:a16="http://schemas.microsoft.com/office/drawing/2014/main" id="{4B1FCFBA-A589-4A29-A1AF-8AE51AACB859}"/>
              </a:ext>
            </a:extLst>
          </p:cNvPr>
          <p:cNvSpPr>
            <a:spLocks noGrp="1"/>
          </p:cNvSpPr>
          <p:nvPr>
            <p:ph type="body" sz="quarter" idx="10"/>
          </p:nvPr>
        </p:nvSpPr>
        <p:spPr/>
        <p:txBody>
          <a:bodyPr/>
          <a:lstStyle/>
          <a:p>
            <a:endParaRPr lang="en-US"/>
          </a:p>
        </p:txBody>
      </p:sp>
      <p:grpSp>
        <p:nvGrpSpPr>
          <p:cNvPr id="8" name="Group 7">
            <a:extLst>
              <a:ext uri="{FF2B5EF4-FFF2-40B4-BE49-F238E27FC236}">
                <a16:creationId xmlns:a16="http://schemas.microsoft.com/office/drawing/2014/main" id="{F8000F5E-D7FA-45C3-AA6C-73C1798CABBA}"/>
              </a:ext>
            </a:extLst>
          </p:cNvPr>
          <p:cNvGrpSpPr/>
          <p:nvPr/>
        </p:nvGrpSpPr>
        <p:grpSpPr>
          <a:xfrm>
            <a:off x="2907608" y="3302484"/>
            <a:ext cx="625642" cy="587141"/>
            <a:chOff x="2384635" y="4792048"/>
            <a:chExt cx="625642" cy="587141"/>
          </a:xfrm>
        </p:grpSpPr>
        <p:sp>
          <p:nvSpPr>
            <p:cNvPr id="9" name="Oval 8">
              <a:extLst>
                <a:ext uri="{FF2B5EF4-FFF2-40B4-BE49-F238E27FC236}">
                  <a16:creationId xmlns:a16="http://schemas.microsoft.com/office/drawing/2014/main" id="{BF5FE349-265D-46C5-BF58-A81608A30448}"/>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8AAAFD7-9B96-4739-BCAA-10B11D3C43B4}"/>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x2</a:t>
              </a:r>
            </a:p>
          </p:txBody>
        </p:sp>
      </p:grpSp>
      <p:grpSp>
        <p:nvGrpSpPr>
          <p:cNvPr id="11" name="Group 10">
            <a:extLst>
              <a:ext uri="{FF2B5EF4-FFF2-40B4-BE49-F238E27FC236}">
                <a16:creationId xmlns:a16="http://schemas.microsoft.com/office/drawing/2014/main" id="{A5A8CB0A-792F-4666-9975-5D15565FA991}"/>
              </a:ext>
            </a:extLst>
          </p:cNvPr>
          <p:cNvGrpSpPr/>
          <p:nvPr/>
        </p:nvGrpSpPr>
        <p:grpSpPr>
          <a:xfrm>
            <a:off x="3687254" y="2681363"/>
            <a:ext cx="625642" cy="587141"/>
            <a:chOff x="2384635" y="4792048"/>
            <a:chExt cx="625642" cy="587141"/>
          </a:xfrm>
        </p:grpSpPr>
        <p:sp>
          <p:nvSpPr>
            <p:cNvPr id="12" name="Oval 11">
              <a:extLst>
                <a:ext uri="{FF2B5EF4-FFF2-40B4-BE49-F238E27FC236}">
                  <a16:creationId xmlns:a16="http://schemas.microsoft.com/office/drawing/2014/main" id="{35CF6DD3-CC23-4211-BD50-A3DD060D27B4}"/>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56922E85-B344-4DBB-AFC3-EDBD02C64061}"/>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x3</a:t>
              </a:r>
            </a:p>
          </p:txBody>
        </p:sp>
      </p:grpSp>
      <p:sp>
        <p:nvSpPr>
          <p:cNvPr id="15" name="Oval 14">
            <a:extLst>
              <a:ext uri="{FF2B5EF4-FFF2-40B4-BE49-F238E27FC236}">
                <a16:creationId xmlns:a16="http://schemas.microsoft.com/office/drawing/2014/main" id="{794A9F76-67B6-4927-BB81-7F3FD61E9174}"/>
              </a:ext>
            </a:extLst>
          </p:cNvPr>
          <p:cNvSpPr/>
          <p:nvPr/>
        </p:nvSpPr>
        <p:spPr bwMode="auto">
          <a:xfrm>
            <a:off x="2071814"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A8CDB71-8D90-42E4-94FA-FB038C37C092}"/>
              </a:ext>
            </a:extLst>
          </p:cNvPr>
          <p:cNvSpPr txBox="1"/>
          <p:nvPr/>
        </p:nvSpPr>
        <p:spPr>
          <a:xfrm>
            <a:off x="2176244"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w11</a:t>
            </a:r>
            <a:endParaRPr lang="en-US" sz="2000" dirty="0">
              <a:gradFill>
                <a:gsLst>
                  <a:gs pos="2917">
                    <a:schemeClr val="tx1"/>
                  </a:gs>
                  <a:gs pos="30000">
                    <a:schemeClr val="tx1"/>
                  </a:gs>
                </a:gsLst>
                <a:lin ang="5400000" scaled="0"/>
              </a:gradFill>
            </a:endParaRPr>
          </a:p>
        </p:txBody>
      </p:sp>
      <p:sp>
        <p:nvSpPr>
          <p:cNvPr id="17" name="Oval 16">
            <a:extLst>
              <a:ext uri="{FF2B5EF4-FFF2-40B4-BE49-F238E27FC236}">
                <a16:creationId xmlns:a16="http://schemas.microsoft.com/office/drawing/2014/main" id="{5186569F-C269-47F3-9593-75448EB10CC0}"/>
              </a:ext>
            </a:extLst>
          </p:cNvPr>
          <p:cNvSpPr/>
          <p:nvPr/>
        </p:nvSpPr>
        <p:spPr bwMode="auto">
          <a:xfrm>
            <a:off x="2071814"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103D17A-424F-4232-83DD-ED39DD1446E9}"/>
              </a:ext>
            </a:extLst>
          </p:cNvPr>
          <p:cNvSpPr txBox="1"/>
          <p:nvPr/>
        </p:nvSpPr>
        <p:spPr>
          <a:xfrm>
            <a:off x="2176244"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w21</a:t>
            </a:r>
            <a:endParaRPr lang="en-US" sz="2000" dirty="0">
              <a:gradFill>
                <a:gsLst>
                  <a:gs pos="2917">
                    <a:schemeClr val="tx1"/>
                  </a:gs>
                  <a:gs pos="30000">
                    <a:schemeClr val="tx1"/>
                  </a:gs>
                </a:gsLst>
                <a:lin ang="5400000" scaled="0"/>
              </a:gradFill>
            </a:endParaRPr>
          </a:p>
        </p:txBody>
      </p:sp>
      <p:sp>
        <p:nvSpPr>
          <p:cNvPr id="19" name="Oval 18">
            <a:extLst>
              <a:ext uri="{FF2B5EF4-FFF2-40B4-BE49-F238E27FC236}">
                <a16:creationId xmlns:a16="http://schemas.microsoft.com/office/drawing/2014/main" id="{6AE01410-DBF4-42C2-840D-7F52D5B20EDB}"/>
              </a:ext>
            </a:extLst>
          </p:cNvPr>
          <p:cNvSpPr/>
          <p:nvPr/>
        </p:nvSpPr>
        <p:spPr bwMode="auto">
          <a:xfrm>
            <a:off x="2907608"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AE5806-2666-4713-8F3A-ACCF6CE1F862}"/>
              </a:ext>
            </a:extLst>
          </p:cNvPr>
          <p:cNvSpPr txBox="1"/>
          <p:nvPr/>
        </p:nvSpPr>
        <p:spPr>
          <a:xfrm>
            <a:off x="3012038"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w12</a:t>
            </a:r>
            <a:endParaRPr lang="en-US" sz="2000" dirty="0">
              <a:gradFill>
                <a:gsLst>
                  <a:gs pos="2917">
                    <a:schemeClr val="tx1"/>
                  </a:gs>
                  <a:gs pos="30000">
                    <a:schemeClr val="tx1"/>
                  </a:gs>
                </a:gsLst>
                <a:lin ang="5400000" scaled="0"/>
              </a:gradFill>
            </a:endParaRPr>
          </a:p>
        </p:txBody>
      </p:sp>
      <p:sp>
        <p:nvSpPr>
          <p:cNvPr id="21" name="Oval 20">
            <a:extLst>
              <a:ext uri="{FF2B5EF4-FFF2-40B4-BE49-F238E27FC236}">
                <a16:creationId xmlns:a16="http://schemas.microsoft.com/office/drawing/2014/main" id="{01B69275-EA02-47B3-9660-1C011A766D63}"/>
              </a:ext>
            </a:extLst>
          </p:cNvPr>
          <p:cNvSpPr/>
          <p:nvPr/>
        </p:nvSpPr>
        <p:spPr bwMode="auto">
          <a:xfrm>
            <a:off x="2907608"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04D21C3-A693-4DC9-8251-ABC7576CBB04}"/>
              </a:ext>
            </a:extLst>
          </p:cNvPr>
          <p:cNvSpPr txBox="1"/>
          <p:nvPr/>
        </p:nvSpPr>
        <p:spPr>
          <a:xfrm>
            <a:off x="3012038"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w22</a:t>
            </a:r>
            <a:endParaRPr lang="en-US" sz="2000" dirty="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87E6EAC5-76E5-48F9-A855-E3424E61B9E1}"/>
              </a:ext>
            </a:extLst>
          </p:cNvPr>
          <p:cNvSpPr/>
          <p:nvPr/>
        </p:nvSpPr>
        <p:spPr bwMode="auto">
          <a:xfrm>
            <a:off x="3743402"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FDB7E1F1-4447-4472-B499-25BB26618698}"/>
              </a:ext>
            </a:extLst>
          </p:cNvPr>
          <p:cNvSpPr txBox="1"/>
          <p:nvPr/>
        </p:nvSpPr>
        <p:spPr>
          <a:xfrm>
            <a:off x="3847832"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w13</a:t>
            </a:r>
            <a:endParaRPr lang="en-US" sz="2000" dirty="0">
              <a:gradFill>
                <a:gsLst>
                  <a:gs pos="2917">
                    <a:schemeClr val="tx1"/>
                  </a:gs>
                  <a:gs pos="30000">
                    <a:schemeClr val="tx1"/>
                  </a:gs>
                </a:gsLst>
                <a:lin ang="5400000" scaled="0"/>
              </a:gradFill>
            </a:endParaRPr>
          </a:p>
        </p:txBody>
      </p:sp>
      <p:sp>
        <p:nvSpPr>
          <p:cNvPr id="25" name="Oval 24">
            <a:extLst>
              <a:ext uri="{FF2B5EF4-FFF2-40B4-BE49-F238E27FC236}">
                <a16:creationId xmlns:a16="http://schemas.microsoft.com/office/drawing/2014/main" id="{D8A1672B-456B-4B3D-90E3-8602055DB348}"/>
              </a:ext>
            </a:extLst>
          </p:cNvPr>
          <p:cNvSpPr/>
          <p:nvPr/>
        </p:nvSpPr>
        <p:spPr bwMode="auto">
          <a:xfrm>
            <a:off x="3743402"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B334B6B-0E3B-4F84-944B-F4B298B40445}"/>
              </a:ext>
            </a:extLst>
          </p:cNvPr>
          <p:cNvSpPr txBox="1"/>
          <p:nvPr/>
        </p:nvSpPr>
        <p:spPr>
          <a:xfrm>
            <a:off x="3847832"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w23</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FE2C687C-81AF-45F6-9AA0-55CE4746F7A4}"/>
              </a:ext>
            </a:extLst>
          </p:cNvPr>
          <p:cNvSpPr txBox="1"/>
          <p:nvPr/>
        </p:nvSpPr>
        <p:spPr>
          <a:xfrm>
            <a:off x="5217561" y="4241867"/>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y1 = </a:t>
            </a:r>
          </a:p>
        </p:txBody>
      </p:sp>
      <p:grpSp>
        <p:nvGrpSpPr>
          <p:cNvPr id="30720" name="Group 30719">
            <a:extLst>
              <a:ext uri="{FF2B5EF4-FFF2-40B4-BE49-F238E27FC236}">
                <a16:creationId xmlns:a16="http://schemas.microsoft.com/office/drawing/2014/main" id="{1CE3CD8C-BFEA-421E-921E-A50C5537E705}"/>
              </a:ext>
            </a:extLst>
          </p:cNvPr>
          <p:cNvGrpSpPr/>
          <p:nvPr/>
        </p:nvGrpSpPr>
        <p:grpSpPr>
          <a:xfrm>
            <a:off x="2071814" y="4111452"/>
            <a:ext cx="625642" cy="587141"/>
            <a:chOff x="7505220" y="5070326"/>
            <a:chExt cx="625642" cy="587141"/>
          </a:xfrm>
        </p:grpSpPr>
        <p:sp>
          <p:nvSpPr>
            <p:cNvPr id="33" name="Oval 32">
              <a:extLst>
                <a:ext uri="{FF2B5EF4-FFF2-40B4-BE49-F238E27FC236}">
                  <a16:creationId xmlns:a16="http://schemas.microsoft.com/office/drawing/2014/main" id="{9727ABDE-3BC5-41DB-A1D5-8B675819E030}"/>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4DE47636-47CD-45E9-B1E4-34D1730354F9}"/>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36" name="TextBox 35">
            <a:extLst>
              <a:ext uri="{FF2B5EF4-FFF2-40B4-BE49-F238E27FC236}">
                <a16:creationId xmlns:a16="http://schemas.microsoft.com/office/drawing/2014/main" id="{F2BF4E57-C318-40D3-AD4A-8870353FF97D}"/>
              </a:ext>
            </a:extLst>
          </p:cNvPr>
          <p:cNvSpPr txBox="1"/>
          <p:nvPr/>
        </p:nvSpPr>
        <p:spPr>
          <a:xfrm>
            <a:off x="5217560" y="5066860"/>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y2 = </a:t>
            </a:r>
          </a:p>
        </p:txBody>
      </p:sp>
      <p:grpSp>
        <p:nvGrpSpPr>
          <p:cNvPr id="30723" name="Group 30722">
            <a:extLst>
              <a:ext uri="{FF2B5EF4-FFF2-40B4-BE49-F238E27FC236}">
                <a16:creationId xmlns:a16="http://schemas.microsoft.com/office/drawing/2014/main" id="{144BBFCE-00A9-4189-B951-92876E37A179}"/>
              </a:ext>
            </a:extLst>
          </p:cNvPr>
          <p:cNvGrpSpPr/>
          <p:nvPr/>
        </p:nvGrpSpPr>
        <p:grpSpPr>
          <a:xfrm>
            <a:off x="2605832" y="4111453"/>
            <a:ext cx="3920875" cy="587141"/>
            <a:chOff x="2605832" y="4111453"/>
            <a:chExt cx="3920875" cy="587141"/>
          </a:xfrm>
        </p:grpSpPr>
        <p:grpSp>
          <p:nvGrpSpPr>
            <p:cNvPr id="30722" name="Group 30721">
              <a:extLst>
                <a:ext uri="{FF2B5EF4-FFF2-40B4-BE49-F238E27FC236}">
                  <a16:creationId xmlns:a16="http://schemas.microsoft.com/office/drawing/2014/main" id="{1EB1983A-F656-4922-BF6F-E2B68549BC39}"/>
                </a:ext>
              </a:extLst>
            </p:cNvPr>
            <p:cNvGrpSpPr/>
            <p:nvPr/>
          </p:nvGrpSpPr>
          <p:grpSpPr>
            <a:xfrm>
              <a:off x="5901065" y="4111453"/>
              <a:ext cx="625642" cy="587141"/>
              <a:chOff x="5901065" y="4111453"/>
              <a:chExt cx="625642" cy="587141"/>
            </a:xfrm>
          </p:grpSpPr>
          <p:sp>
            <p:nvSpPr>
              <p:cNvPr id="28" name="Oval 27">
                <a:extLst>
                  <a:ext uri="{FF2B5EF4-FFF2-40B4-BE49-F238E27FC236}">
                    <a16:creationId xmlns:a16="http://schemas.microsoft.com/office/drawing/2014/main" id="{58DEEDA4-CF59-4D56-9AAF-812F36F77FCB}"/>
                  </a:ext>
                </a:extLst>
              </p:cNvPr>
              <p:cNvSpPr/>
              <p:nvPr/>
            </p:nvSpPr>
            <p:spPr bwMode="auto">
              <a:xfrm>
                <a:off x="5901065" y="4111453"/>
                <a:ext cx="625642" cy="587141"/>
              </a:xfrm>
              <a:prstGeom prst="ellipse">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5C4A0D1-A913-4856-AD06-7146F4820BB6}"/>
                  </a:ext>
                </a:extLst>
              </p:cNvPr>
              <p:cNvSpPr txBox="1"/>
              <p:nvPr/>
            </p:nvSpPr>
            <p:spPr>
              <a:xfrm>
                <a:off x="6007098" y="4177703"/>
                <a:ext cx="413575"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cxnSp>
          <p:nvCxnSpPr>
            <p:cNvPr id="30" name="Connector: Curved 29">
              <a:extLst>
                <a:ext uri="{FF2B5EF4-FFF2-40B4-BE49-F238E27FC236}">
                  <a16:creationId xmlns:a16="http://schemas.microsoft.com/office/drawing/2014/main" id="{BF96ED4A-6A58-4367-86E3-A783DD80C334}"/>
                </a:ext>
              </a:extLst>
            </p:cNvPr>
            <p:cNvCxnSpPr>
              <a:cxnSpLocks/>
              <a:stCxn id="33" idx="7"/>
              <a:endCxn id="29" idx="0"/>
            </p:cNvCxnSpPr>
            <p:nvPr/>
          </p:nvCxnSpPr>
          <p:spPr>
            <a:xfrm rot="5400000" flipH="1" flipV="1">
              <a:off x="4399992" y="2383544"/>
              <a:ext cx="19734" cy="3608053"/>
            </a:xfrm>
            <a:prstGeom prst="curvedConnector3">
              <a:avLst>
                <a:gd name="adj1" fmla="val 1594127"/>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9" name="Arrow: Down 38">
            <a:extLst>
              <a:ext uri="{FF2B5EF4-FFF2-40B4-BE49-F238E27FC236}">
                <a16:creationId xmlns:a16="http://schemas.microsoft.com/office/drawing/2014/main" id="{6D3262F0-3A40-47B2-B180-7F90115079B3}"/>
              </a:ext>
            </a:extLst>
          </p:cNvPr>
          <p:cNvSpPr/>
          <p:nvPr/>
        </p:nvSpPr>
        <p:spPr bwMode="auto">
          <a:xfrm>
            <a:off x="3064017" y="3908951"/>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Down 39">
            <a:extLst>
              <a:ext uri="{FF2B5EF4-FFF2-40B4-BE49-F238E27FC236}">
                <a16:creationId xmlns:a16="http://schemas.microsoft.com/office/drawing/2014/main" id="{4DFBF3E6-AA46-4BCF-943E-71C8009EA1E7}"/>
              </a:ext>
            </a:extLst>
          </p:cNvPr>
          <p:cNvSpPr/>
          <p:nvPr/>
        </p:nvSpPr>
        <p:spPr bwMode="auto">
          <a:xfrm rot="16200000">
            <a:off x="2656201" y="4312034"/>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E45919C-DE42-4C0B-8014-F07E2C3741E4}"/>
                  </a:ext>
                </a:extLst>
              </p:cNvPr>
              <p:cNvSpPr txBox="1"/>
              <p:nvPr/>
            </p:nvSpPr>
            <p:spPr>
              <a:xfrm>
                <a:off x="6559296" y="2287761"/>
                <a:ext cx="3291990" cy="814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r>
                        <a:rPr lang="en-US" sz="200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11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41" name="TextBox 40">
                <a:extLst>
                  <a:ext uri="{FF2B5EF4-FFF2-40B4-BE49-F238E27FC236}">
                    <a16:creationId xmlns:a16="http://schemas.microsoft.com/office/drawing/2014/main" id="{DE45919C-DE42-4C0B-8014-F07E2C3741E4}"/>
                  </a:ext>
                </a:extLst>
              </p:cNvPr>
              <p:cNvSpPr txBox="1">
                <a:spLocks noRot="1" noChangeAspect="1" noMove="1" noResize="1" noEditPoints="1" noAdjustHandles="1" noChangeArrowheads="1" noChangeShapeType="1" noTextEdit="1"/>
              </p:cNvSpPr>
              <p:nvPr/>
            </p:nvSpPr>
            <p:spPr>
              <a:xfrm>
                <a:off x="6559296" y="2287761"/>
                <a:ext cx="3291990" cy="8146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1978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wipe(left)">
                                      <p:cBhvr>
                                        <p:cTn id="7" dur="500"/>
                                        <p:tgtEl>
                                          <p:spTgt spid="307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up)">
                                      <p:cBhvr>
                                        <p:cTn id="12" dur="500"/>
                                        <p:tgtEl>
                                          <p:spTgt spid="3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DD2-D9F5-495E-8BF2-24F630E38496}"/>
              </a:ext>
            </a:extLst>
          </p:cNvPr>
          <p:cNvSpPr>
            <a:spLocks noGrp="1"/>
          </p:cNvSpPr>
          <p:nvPr>
            <p:ph type="title"/>
          </p:nvPr>
        </p:nvSpPr>
        <p:spPr/>
        <p:txBody>
          <a:bodyPr/>
          <a:lstStyle/>
          <a:p>
            <a:r>
              <a:rPr lang="zh-CN" altLang="en-US" dirty="0"/>
              <a:t>例子：矩阵乘向量</a:t>
            </a:r>
            <a:endParaRPr lang="en-US" dirty="0"/>
          </a:p>
        </p:txBody>
      </p:sp>
      <p:sp>
        <p:nvSpPr>
          <p:cNvPr id="3" name="Text Placeholder 2">
            <a:extLst>
              <a:ext uri="{FF2B5EF4-FFF2-40B4-BE49-F238E27FC236}">
                <a16:creationId xmlns:a16="http://schemas.microsoft.com/office/drawing/2014/main" id="{4B1FCFBA-A589-4A29-A1AF-8AE51AACB859}"/>
              </a:ext>
            </a:extLst>
          </p:cNvPr>
          <p:cNvSpPr>
            <a:spLocks noGrp="1"/>
          </p:cNvSpPr>
          <p:nvPr>
            <p:ph type="body" sz="quarter" idx="10"/>
          </p:nvPr>
        </p:nvSpPr>
        <p:spPr/>
        <p:txBody>
          <a:bodyPr/>
          <a:lstStyle/>
          <a:p>
            <a:endParaRPr lang="en-US"/>
          </a:p>
        </p:txBody>
      </p:sp>
      <p:grpSp>
        <p:nvGrpSpPr>
          <p:cNvPr id="11" name="Group 10">
            <a:extLst>
              <a:ext uri="{FF2B5EF4-FFF2-40B4-BE49-F238E27FC236}">
                <a16:creationId xmlns:a16="http://schemas.microsoft.com/office/drawing/2014/main" id="{A5A8CB0A-792F-4666-9975-5D15565FA991}"/>
              </a:ext>
            </a:extLst>
          </p:cNvPr>
          <p:cNvGrpSpPr/>
          <p:nvPr/>
        </p:nvGrpSpPr>
        <p:grpSpPr>
          <a:xfrm>
            <a:off x="3743401" y="3267082"/>
            <a:ext cx="625642" cy="587141"/>
            <a:chOff x="2384635" y="4792048"/>
            <a:chExt cx="625642" cy="587141"/>
          </a:xfrm>
        </p:grpSpPr>
        <p:sp>
          <p:nvSpPr>
            <p:cNvPr id="12" name="Oval 11">
              <a:extLst>
                <a:ext uri="{FF2B5EF4-FFF2-40B4-BE49-F238E27FC236}">
                  <a16:creationId xmlns:a16="http://schemas.microsoft.com/office/drawing/2014/main" id="{35CF6DD3-CC23-4211-BD50-A3DD060D27B4}"/>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56922E85-B344-4DBB-AFC3-EDBD02C64061}"/>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x3</a:t>
              </a:r>
            </a:p>
          </p:txBody>
        </p:sp>
      </p:grpSp>
      <p:sp>
        <p:nvSpPr>
          <p:cNvPr id="15" name="Oval 14">
            <a:extLst>
              <a:ext uri="{FF2B5EF4-FFF2-40B4-BE49-F238E27FC236}">
                <a16:creationId xmlns:a16="http://schemas.microsoft.com/office/drawing/2014/main" id="{794A9F76-67B6-4927-BB81-7F3FD61E9174}"/>
              </a:ext>
            </a:extLst>
          </p:cNvPr>
          <p:cNvSpPr/>
          <p:nvPr/>
        </p:nvSpPr>
        <p:spPr bwMode="auto">
          <a:xfrm>
            <a:off x="2071814"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A8CDB71-8D90-42E4-94FA-FB038C37C092}"/>
              </a:ext>
            </a:extLst>
          </p:cNvPr>
          <p:cNvSpPr txBox="1"/>
          <p:nvPr/>
        </p:nvSpPr>
        <p:spPr>
          <a:xfrm>
            <a:off x="2176244"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w11</a:t>
            </a:r>
            <a:endParaRPr lang="en-US" sz="2000" dirty="0">
              <a:gradFill>
                <a:gsLst>
                  <a:gs pos="2917">
                    <a:schemeClr val="tx1"/>
                  </a:gs>
                  <a:gs pos="30000">
                    <a:schemeClr val="tx1"/>
                  </a:gs>
                </a:gsLst>
                <a:lin ang="5400000" scaled="0"/>
              </a:gradFill>
            </a:endParaRPr>
          </a:p>
        </p:txBody>
      </p:sp>
      <p:sp>
        <p:nvSpPr>
          <p:cNvPr id="17" name="Oval 16">
            <a:extLst>
              <a:ext uri="{FF2B5EF4-FFF2-40B4-BE49-F238E27FC236}">
                <a16:creationId xmlns:a16="http://schemas.microsoft.com/office/drawing/2014/main" id="{5186569F-C269-47F3-9593-75448EB10CC0}"/>
              </a:ext>
            </a:extLst>
          </p:cNvPr>
          <p:cNvSpPr/>
          <p:nvPr/>
        </p:nvSpPr>
        <p:spPr bwMode="auto">
          <a:xfrm>
            <a:off x="2071814"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103D17A-424F-4232-83DD-ED39DD1446E9}"/>
              </a:ext>
            </a:extLst>
          </p:cNvPr>
          <p:cNvSpPr txBox="1"/>
          <p:nvPr/>
        </p:nvSpPr>
        <p:spPr>
          <a:xfrm>
            <a:off x="2176244"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w21</a:t>
            </a:r>
            <a:endParaRPr lang="en-US" sz="2000" dirty="0">
              <a:gradFill>
                <a:gsLst>
                  <a:gs pos="2917">
                    <a:schemeClr val="tx1"/>
                  </a:gs>
                  <a:gs pos="30000">
                    <a:schemeClr val="tx1"/>
                  </a:gs>
                </a:gsLst>
                <a:lin ang="5400000" scaled="0"/>
              </a:gradFill>
            </a:endParaRPr>
          </a:p>
        </p:txBody>
      </p:sp>
      <p:sp>
        <p:nvSpPr>
          <p:cNvPr id="19" name="Oval 18">
            <a:extLst>
              <a:ext uri="{FF2B5EF4-FFF2-40B4-BE49-F238E27FC236}">
                <a16:creationId xmlns:a16="http://schemas.microsoft.com/office/drawing/2014/main" id="{6AE01410-DBF4-42C2-840D-7F52D5B20EDB}"/>
              </a:ext>
            </a:extLst>
          </p:cNvPr>
          <p:cNvSpPr/>
          <p:nvPr/>
        </p:nvSpPr>
        <p:spPr bwMode="auto">
          <a:xfrm>
            <a:off x="2907608"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AE5806-2666-4713-8F3A-ACCF6CE1F862}"/>
              </a:ext>
            </a:extLst>
          </p:cNvPr>
          <p:cNvSpPr txBox="1"/>
          <p:nvPr/>
        </p:nvSpPr>
        <p:spPr>
          <a:xfrm>
            <a:off x="3012038"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w12</a:t>
            </a:r>
            <a:endParaRPr lang="en-US" sz="2000" dirty="0">
              <a:gradFill>
                <a:gsLst>
                  <a:gs pos="2917">
                    <a:schemeClr val="tx1"/>
                  </a:gs>
                  <a:gs pos="30000">
                    <a:schemeClr val="tx1"/>
                  </a:gs>
                </a:gsLst>
                <a:lin ang="5400000" scaled="0"/>
              </a:gradFill>
            </a:endParaRPr>
          </a:p>
        </p:txBody>
      </p:sp>
      <p:sp>
        <p:nvSpPr>
          <p:cNvPr id="21" name="Oval 20">
            <a:extLst>
              <a:ext uri="{FF2B5EF4-FFF2-40B4-BE49-F238E27FC236}">
                <a16:creationId xmlns:a16="http://schemas.microsoft.com/office/drawing/2014/main" id="{01B69275-EA02-47B3-9660-1C011A766D63}"/>
              </a:ext>
            </a:extLst>
          </p:cNvPr>
          <p:cNvSpPr/>
          <p:nvPr/>
        </p:nvSpPr>
        <p:spPr bwMode="auto">
          <a:xfrm>
            <a:off x="2907608"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04D21C3-A693-4DC9-8251-ABC7576CBB04}"/>
              </a:ext>
            </a:extLst>
          </p:cNvPr>
          <p:cNvSpPr txBox="1"/>
          <p:nvPr/>
        </p:nvSpPr>
        <p:spPr>
          <a:xfrm>
            <a:off x="3012038"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w22</a:t>
            </a:r>
            <a:endParaRPr lang="en-US" sz="2000" dirty="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87E6EAC5-76E5-48F9-A855-E3424E61B9E1}"/>
              </a:ext>
            </a:extLst>
          </p:cNvPr>
          <p:cNvSpPr/>
          <p:nvPr/>
        </p:nvSpPr>
        <p:spPr bwMode="auto">
          <a:xfrm>
            <a:off x="3743402"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FDB7E1F1-4447-4472-B499-25BB26618698}"/>
              </a:ext>
            </a:extLst>
          </p:cNvPr>
          <p:cNvSpPr txBox="1"/>
          <p:nvPr/>
        </p:nvSpPr>
        <p:spPr>
          <a:xfrm>
            <a:off x="3847832"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w13</a:t>
            </a:r>
            <a:endParaRPr lang="en-US" sz="2000" dirty="0">
              <a:gradFill>
                <a:gsLst>
                  <a:gs pos="2917">
                    <a:schemeClr val="tx1"/>
                  </a:gs>
                  <a:gs pos="30000">
                    <a:schemeClr val="tx1"/>
                  </a:gs>
                </a:gsLst>
                <a:lin ang="5400000" scaled="0"/>
              </a:gradFill>
            </a:endParaRPr>
          </a:p>
        </p:txBody>
      </p:sp>
      <p:sp>
        <p:nvSpPr>
          <p:cNvPr id="25" name="Oval 24">
            <a:extLst>
              <a:ext uri="{FF2B5EF4-FFF2-40B4-BE49-F238E27FC236}">
                <a16:creationId xmlns:a16="http://schemas.microsoft.com/office/drawing/2014/main" id="{D8A1672B-456B-4B3D-90E3-8602055DB348}"/>
              </a:ext>
            </a:extLst>
          </p:cNvPr>
          <p:cNvSpPr/>
          <p:nvPr/>
        </p:nvSpPr>
        <p:spPr bwMode="auto">
          <a:xfrm>
            <a:off x="3743402"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B334B6B-0E3B-4F84-944B-F4B298B40445}"/>
              </a:ext>
            </a:extLst>
          </p:cNvPr>
          <p:cNvSpPr txBox="1"/>
          <p:nvPr/>
        </p:nvSpPr>
        <p:spPr>
          <a:xfrm>
            <a:off x="3847832"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w23</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FE2C687C-81AF-45F6-9AA0-55CE4746F7A4}"/>
              </a:ext>
            </a:extLst>
          </p:cNvPr>
          <p:cNvSpPr txBox="1"/>
          <p:nvPr/>
        </p:nvSpPr>
        <p:spPr>
          <a:xfrm>
            <a:off x="5217561" y="4241867"/>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y1 = </a:t>
            </a:r>
          </a:p>
        </p:txBody>
      </p:sp>
      <p:grpSp>
        <p:nvGrpSpPr>
          <p:cNvPr id="30720" name="Group 30719">
            <a:extLst>
              <a:ext uri="{FF2B5EF4-FFF2-40B4-BE49-F238E27FC236}">
                <a16:creationId xmlns:a16="http://schemas.microsoft.com/office/drawing/2014/main" id="{1CE3CD8C-BFEA-421E-921E-A50C5537E705}"/>
              </a:ext>
            </a:extLst>
          </p:cNvPr>
          <p:cNvGrpSpPr/>
          <p:nvPr/>
        </p:nvGrpSpPr>
        <p:grpSpPr>
          <a:xfrm>
            <a:off x="2071814" y="4111452"/>
            <a:ext cx="625642" cy="587141"/>
            <a:chOff x="7505220" y="5070326"/>
            <a:chExt cx="625642" cy="587141"/>
          </a:xfrm>
        </p:grpSpPr>
        <p:sp>
          <p:nvSpPr>
            <p:cNvPr id="33" name="Oval 32">
              <a:extLst>
                <a:ext uri="{FF2B5EF4-FFF2-40B4-BE49-F238E27FC236}">
                  <a16:creationId xmlns:a16="http://schemas.microsoft.com/office/drawing/2014/main" id="{9727ABDE-3BC5-41DB-A1D5-8B675819E030}"/>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4DE47636-47CD-45E9-B1E4-34D1730354F9}"/>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36" name="TextBox 35">
            <a:extLst>
              <a:ext uri="{FF2B5EF4-FFF2-40B4-BE49-F238E27FC236}">
                <a16:creationId xmlns:a16="http://schemas.microsoft.com/office/drawing/2014/main" id="{F2BF4E57-C318-40D3-AD4A-8870353FF97D}"/>
              </a:ext>
            </a:extLst>
          </p:cNvPr>
          <p:cNvSpPr txBox="1"/>
          <p:nvPr/>
        </p:nvSpPr>
        <p:spPr>
          <a:xfrm>
            <a:off x="5217560" y="5066860"/>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y2 = </a:t>
            </a:r>
          </a:p>
        </p:txBody>
      </p:sp>
      <p:grpSp>
        <p:nvGrpSpPr>
          <p:cNvPr id="30722" name="Group 30721">
            <a:extLst>
              <a:ext uri="{FF2B5EF4-FFF2-40B4-BE49-F238E27FC236}">
                <a16:creationId xmlns:a16="http://schemas.microsoft.com/office/drawing/2014/main" id="{1EB1983A-F656-4922-BF6F-E2B68549BC39}"/>
              </a:ext>
            </a:extLst>
          </p:cNvPr>
          <p:cNvGrpSpPr/>
          <p:nvPr/>
        </p:nvGrpSpPr>
        <p:grpSpPr>
          <a:xfrm>
            <a:off x="5901065" y="4111453"/>
            <a:ext cx="625642" cy="587141"/>
            <a:chOff x="5901065" y="4111453"/>
            <a:chExt cx="625642" cy="587141"/>
          </a:xfrm>
        </p:grpSpPr>
        <p:sp>
          <p:nvSpPr>
            <p:cNvPr id="28" name="Oval 27">
              <a:extLst>
                <a:ext uri="{FF2B5EF4-FFF2-40B4-BE49-F238E27FC236}">
                  <a16:creationId xmlns:a16="http://schemas.microsoft.com/office/drawing/2014/main" id="{58DEEDA4-CF59-4D56-9AAF-812F36F77FCB}"/>
                </a:ext>
              </a:extLst>
            </p:cNvPr>
            <p:cNvSpPr/>
            <p:nvPr/>
          </p:nvSpPr>
          <p:spPr bwMode="auto">
            <a:xfrm>
              <a:off x="5901065" y="4111453"/>
              <a:ext cx="625642" cy="587141"/>
            </a:xfrm>
            <a:prstGeom prst="ellipse">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5C4A0D1-A913-4856-AD06-7146F4820BB6}"/>
                </a:ext>
              </a:extLst>
            </p:cNvPr>
            <p:cNvSpPr txBox="1"/>
            <p:nvPr/>
          </p:nvSpPr>
          <p:spPr>
            <a:xfrm>
              <a:off x="6007098" y="4177703"/>
              <a:ext cx="413575"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39" name="Arrow: Down 38">
            <a:extLst>
              <a:ext uri="{FF2B5EF4-FFF2-40B4-BE49-F238E27FC236}">
                <a16:creationId xmlns:a16="http://schemas.microsoft.com/office/drawing/2014/main" id="{6D3262F0-3A40-47B2-B180-7F90115079B3}"/>
              </a:ext>
            </a:extLst>
          </p:cNvPr>
          <p:cNvSpPr/>
          <p:nvPr/>
        </p:nvSpPr>
        <p:spPr bwMode="auto">
          <a:xfrm>
            <a:off x="3899811" y="3908495"/>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Down 39">
            <a:extLst>
              <a:ext uri="{FF2B5EF4-FFF2-40B4-BE49-F238E27FC236}">
                <a16:creationId xmlns:a16="http://schemas.microsoft.com/office/drawing/2014/main" id="{4DFBF3E6-AA46-4BCF-943E-71C8009EA1E7}"/>
              </a:ext>
            </a:extLst>
          </p:cNvPr>
          <p:cNvSpPr/>
          <p:nvPr/>
        </p:nvSpPr>
        <p:spPr bwMode="auto">
          <a:xfrm rot="16200000">
            <a:off x="3485726" y="4307097"/>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11A48613-CC5E-4566-9B29-0B20D4FB8949}"/>
              </a:ext>
            </a:extLst>
          </p:cNvPr>
          <p:cNvGrpSpPr/>
          <p:nvPr/>
        </p:nvGrpSpPr>
        <p:grpSpPr>
          <a:xfrm>
            <a:off x="2910973" y="4118105"/>
            <a:ext cx="625642" cy="587141"/>
            <a:chOff x="7505220" y="5070326"/>
            <a:chExt cx="625642" cy="587141"/>
          </a:xfrm>
        </p:grpSpPr>
        <p:sp>
          <p:nvSpPr>
            <p:cNvPr id="37" name="Oval 36">
              <a:extLst>
                <a:ext uri="{FF2B5EF4-FFF2-40B4-BE49-F238E27FC236}">
                  <a16:creationId xmlns:a16="http://schemas.microsoft.com/office/drawing/2014/main" id="{3AC21286-E6FF-4B14-B53D-4806C10308D8}"/>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EC8F0361-C62B-4A50-9F9F-D58F333E6FE6}"/>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grpSp>
        <p:nvGrpSpPr>
          <p:cNvPr id="45" name="Group 44">
            <a:extLst>
              <a:ext uri="{FF2B5EF4-FFF2-40B4-BE49-F238E27FC236}">
                <a16:creationId xmlns:a16="http://schemas.microsoft.com/office/drawing/2014/main" id="{33A30732-8F92-414A-8E5E-A7279DA8DE58}"/>
              </a:ext>
            </a:extLst>
          </p:cNvPr>
          <p:cNvGrpSpPr/>
          <p:nvPr/>
        </p:nvGrpSpPr>
        <p:grpSpPr>
          <a:xfrm>
            <a:off x="2071814" y="4948715"/>
            <a:ext cx="625642" cy="587141"/>
            <a:chOff x="7505220" y="5070326"/>
            <a:chExt cx="625642" cy="587141"/>
          </a:xfrm>
        </p:grpSpPr>
        <p:sp>
          <p:nvSpPr>
            <p:cNvPr id="46" name="Oval 45">
              <a:extLst>
                <a:ext uri="{FF2B5EF4-FFF2-40B4-BE49-F238E27FC236}">
                  <a16:creationId xmlns:a16="http://schemas.microsoft.com/office/drawing/2014/main" id="{9CAB9588-3FAB-4FEF-B9F5-FE21D61B3DBE}"/>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2C521007-6B0A-41E0-9A08-D134134189E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48" name="Arrow: Down 47">
            <a:extLst>
              <a:ext uri="{FF2B5EF4-FFF2-40B4-BE49-F238E27FC236}">
                <a16:creationId xmlns:a16="http://schemas.microsoft.com/office/drawing/2014/main" id="{045D463A-6EA8-445B-AA90-575C93189470}"/>
              </a:ext>
            </a:extLst>
          </p:cNvPr>
          <p:cNvSpPr/>
          <p:nvPr/>
        </p:nvSpPr>
        <p:spPr bwMode="auto">
          <a:xfrm rot="16200000">
            <a:off x="2652626" y="5144360"/>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721" name="Group 30720">
            <a:extLst>
              <a:ext uri="{FF2B5EF4-FFF2-40B4-BE49-F238E27FC236}">
                <a16:creationId xmlns:a16="http://schemas.microsoft.com/office/drawing/2014/main" id="{7DEB2AAC-3B72-4945-9FB4-96A07F6B27D6}"/>
              </a:ext>
            </a:extLst>
          </p:cNvPr>
          <p:cNvGrpSpPr/>
          <p:nvPr/>
        </p:nvGrpSpPr>
        <p:grpSpPr>
          <a:xfrm>
            <a:off x="3451342" y="4118105"/>
            <a:ext cx="3923881" cy="587141"/>
            <a:chOff x="3451342" y="4118105"/>
            <a:chExt cx="3923881" cy="587141"/>
          </a:xfrm>
        </p:grpSpPr>
        <p:cxnSp>
          <p:nvCxnSpPr>
            <p:cNvPr id="30" name="Connector: Curved 29">
              <a:extLst>
                <a:ext uri="{FF2B5EF4-FFF2-40B4-BE49-F238E27FC236}">
                  <a16:creationId xmlns:a16="http://schemas.microsoft.com/office/drawing/2014/main" id="{BF96ED4A-6A58-4367-86E3-A783DD80C334}"/>
                </a:ext>
              </a:extLst>
            </p:cNvPr>
            <p:cNvCxnSpPr>
              <a:cxnSpLocks/>
              <a:stCxn id="37" idx="7"/>
              <a:endCxn id="50" idx="1"/>
            </p:cNvCxnSpPr>
            <p:nvPr/>
          </p:nvCxnSpPr>
          <p:spPr>
            <a:xfrm rot="5400000" flipH="1" flipV="1">
              <a:off x="5143098" y="2505984"/>
              <a:ext cx="12700" cy="3396212"/>
            </a:xfrm>
            <a:prstGeom prst="curvedConnector3">
              <a:avLst>
                <a:gd name="adj1" fmla="val 2477047"/>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4CAA991-B107-4C4F-8CC9-1D6DC960353F}"/>
                </a:ext>
              </a:extLst>
            </p:cNvPr>
            <p:cNvGrpSpPr/>
            <p:nvPr/>
          </p:nvGrpSpPr>
          <p:grpSpPr>
            <a:xfrm>
              <a:off x="6545376" y="4118105"/>
              <a:ext cx="829847" cy="587141"/>
              <a:chOff x="6545376" y="4118105"/>
              <a:chExt cx="829847" cy="587141"/>
            </a:xfrm>
          </p:grpSpPr>
          <p:grpSp>
            <p:nvGrpSpPr>
              <p:cNvPr id="49" name="Group 48">
                <a:extLst>
                  <a:ext uri="{FF2B5EF4-FFF2-40B4-BE49-F238E27FC236}">
                    <a16:creationId xmlns:a16="http://schemas.microsoft.com/office/drawing/2014/main" id="{E6F66DDB-0AEB-41DF-ABF0-04A27685CEFA}"/>
                  </a:ext>
                </a:extLst>
              </p:cNvPr>
              <p:cNvGrpSpPr/>
              <p:nvPr/>
            </p:nvGrpSpPr>
            <p:grpSpPr>
              <a:xfrm>
                <a:off x="6749581" y="4118105"/>
                <a:ext cx="625642" cy="587141"/>
                <a:chOff x="7505220" y="5070326"/>
                <a:chExt cx="625642" cy="587141"/>
              </a:xfrm>
            </p:grpSpPr>
            <p:sp>
              <p:nvSpPr>
                <p:cNvPr id="50" name="Oval 49">
                  <a:extLst>
                    <a:ext uri="{FF2B5EF4-FFF2-40B4-BE49-F238E27FC236}">
                      <a16:creationId xmlns:a16="http://schemas.microsoft.com/office/drawing/2014/main" id="{11651B10-9AD6-4397-A9ED-99B46AC3C169}"/>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0B168043-2D43-47F3-A990-AEA4DAE5046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sp>
            <p:nvSpPr>
              <p:cNvPr id="5" name="TextBox 4">
                <a:extLst>
                  <a:ext uri="{FF2B5EF4-FFF2-40B4-BE49-F238E27FC236}">
                    <a16:creationId xmlns:a16="http://schemas.microsoft.com/office/drawing/2014/main" id="{033B517C-0BDA-4D97-9A65-7F1FA764D79B}"/>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grpSp>
        <p:nvGrpSpPr>
          <p:cNvPr id="30724" name="Group 30723">
            <a:extLst>
              <a:ext uri="{FF2B5EF4-FFF2-40B4-BE49-F238E27FC236}">
                <a16:creationId xmlns:a16="http://schemas.microsoft.com/office/drawing/2014/main" id="{DA9A0627-35A8-40E4-B525-437874051381}"/>
              </a:ext>
            </a:extLst>
          </p:cNvPr>
          <p:cNvGrpSpPr/>
          <p:nvPr/>
        </p:nvGrpSpPr>
        <p:grpSpPr>
          <a:xfrm>
            <a:off x="2566507" y="4939448"/>
            <a:ext cx="3960200" cy="587141"/>
            <a:chOff x="2566507" y="4939448"/>
            <a:chExt cx="3960200" cy="587141"/>
          </a:xfrm>
        </p:grpSpPr>
        <p:grpSp>
          <p:nvGrpSpPr>
            <p:cNvPr id="57" name="Group 56">
              <a:extLst>
                <a:ext uri="{FF2B5EF4-FFF2-40B4-BE49-F238E27FC236}">
                  <a16:creationId xmlns:a16="http://schemas.microsoft.com/office/drawing/2014/main" id="{715F9C9B-8C1C-4E06-8874-8262244E53A8}"/>
                </a:ext>
              </a:extLst>
            </p:cNvPr>
            <p:cNvGrpSpPr/>
            <p:nvPr/>
          </p:nvGrpSpPr>
          <p:grpSpPr>
            <a:xfrm>
              <a:off x="5901065" y="4939448"/>
              <a:ext cx="625642" cy="587141"/>
              <a:chOff x="7505220" y="5070326"/>
              <a:chExt cx="625642" cy="587141"/>
            </a:xfrm>
          </p:grpSpPr>
          <p:sp>
            <p:nvSpPr>
              <p:cNvPr id="58" name="Oval 57">
                <a:extLst>
                  <a:ext uri="{FF2B5EF4-FFF2-40B4-BE49-F238E27FC236}">
                    <a16:creationId xmlns:a16="http://schemas.microsoft.com/office/drawing/2014/main" id="{E9CC7C2A-11E4-4BC5-ACF2-76FB71D14C9A}"/>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0825A852-EFA8-4E93-BD60-246BE94DA22F}"/>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cxnSp>
          <p:nvCxnSpPr>
            <p:cNvPr id="60" name="Connector: Curved 59">
              <a:extLst>
                <a:ext uri="{FF2B5EF4-FFF2-40B4-BE49-F238E27FC236}">
                  <a16:creationId xmlns:a16="http://schemas.microsoft.com/office/drawing/2014/main" id="{2045BFB0-54CD-4517-8F0B-569B021E56B8}"/>
                </a:ext>
              </a:extLst>
            </p:cNvPr>
            <p:cNvCxnSpPr>
              <a:cxnSpLocks/>
            </p:cNvCxnSpPr>
            <p:nvPr/>
          </p:nvCxnSpPr>
          <p:spPr>
            <a:xfrm rot="5400000" flipH="1" flipV="1">
              <a:off x="4258263" y="3313942"/>
              <a:ext cx="12700" cy="3396212"/>
            </a:xfrm>
            <a:prstGeom prst="curvedConnector3">
              <a:avLst>
                <a:gd name="adj1" fmla="val 2477047"/>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125D465-4FE4-4ED5-B226-9C7E915EC5EA}"/>
                  </a:ext>
                </a:extLst>
              </p:cNvPr>
              <p:cNvSpPr txBox="1"/>
              <p:nvPr/>
            </p:nvSpPr>
            <p:spPr>
              <a:xfrm>
                <a:off x="6559296" y="2287761"/>
                <a:ext cx="3291990" cy="814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r>
                        <a:rPr lang="en-US" sz="200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11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63" name="TextBox 62">
                <a:extLst>
                  <a:ext uri="{FF2B5EF4-FFF2-40B4-BE49-F238E27FC236}">
                    <a16:creationId xmlns:a16="http://schemas.microsoft.com/office/drawing/2014/main" id="{E125D465-4FE4-4ED5-B226-9C7E915EC5EA}"/>
                  </a:ext>
                </a:extLst>
              </p:cNvPr>
              <p:cNvSpPr txBox="1">
                <a:spLocks noRot="1" noChangeAspect="1" noMove="1" noResize="1" noEditPoints="1" noAdjustHandles="1" noChangeArrowheads="1" noChangeShapeType="1" noTextEdit="1"/>
              </p:cNvSpPr>
              <p:nvPr/>
            </p:nvSpPr>
            <p:spPr>
              <a:xfrm>
                <a:off x="6559296" y="2287761"/>
                <a:ext cx="3291990" cy="8146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6525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21"/>
                                        </p:tgtEl>
                                        <p:attrNameLst>
                                          <p:attrName>style.visibility</p:attrName>
                                        </p:attrNameLst>
                                      </p:cBhvr>
                                      <p:to>
                                        <p:strVal val="visible"/>
                                      </p:to>
                                    </p:set>
                                    <p:animEffect transition="in" filter="wipe(left)">
                                      <p:cBhvr>
                                        <p:cTn id="7" dur="500"/>
                                        <p:tgtEl>
                                          <p:spTgt spid="30721"/>
                                        </p:tgtEl>
                                      </p:cBhvr>
                                    </p:animEffect>
                                  </p:childTnLst>
                                </p:cTn>
                              </p:par>
                              <p:par>
                                <p:cTn id="8" presetID="22" presetClass="entr" presetSubtype="8" fill="hold" nodeType="withEffect">
                                  <p:stCondLst>
                                    <p:cond delay="0"/>
                                  </p:stCondLst>
                                  <p:childTnLst>
                                    <p:set>
                                      <p:cBhvr>
                                        <p:cTn id="9" dur="1" fill="hold">
                                          <p:stCondLst>
                                            <p:cond delay="0"/>
                                          </p:stCondLst>
                                        </p:cTn>
                                        <p:tgtEl>
                                          <p:spTgt spid="30724"/>
                                        </p:tgtEl>
                                        <p:attrNameLst>
                                          <p:attrName>style.visibility</p:attrName>
                                        </p:attrNameLst>
                                      </p:cBhvr>
                                      <p:to>
                                        <p:strVal val="visible"/>
                                      </p:to>
                                    </p:set>
                                    <p:animEffect transition="in" filter="wipe(left)">
                                      <p:cBhvr>
                                        <p:cTn id="10" dur="500"/>
                                        <p:tgtEl>
                                          <p:spTgt spid="307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left)">
                                      <p:cBhvr>
                                        <p:cTn id="18" dur="500"/>
                                        <p:tgtEl>
                                          <p:spTgt spid="4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DD2-D9F5-495E-8BF2-24F630E38496}"/>
              </a:ext>
            </a:extLst>
          </p:cNvPr>
          <p:cNvSpPr>
            <a:spLocks noGrp="1"/>
          </p:cNvSpPr>
          <p:nvPr>
            <p:ph type="title"/>
          </p:nvPr>
        </p:nvSpPr>
        <p:spPr/>
        <p:txBody>
          <a:bodyPr/>
          <a:lstStyle/>
          <a:p>
            <a:r>
              <a:rPr lang="zh-CN" altLang="en-US" dirty="0"/>
              <a:t>例子：矩阵乘向量</a:t>
            </a:r>
            <a:endParaRPr lang="en-US" dirty="0"/>
          </a:p>
        </p:txBody>
      </p:sp>
      <p:sp>
        <p:nvSpPr>
          <p:cNvPr id="3" name="Text Placeholder 2">
            <a:extLst>
              <a:ext uri="{FF2B5EF4-FFF2-40B4-BE49-F238E27FC236}">
                <a16:creationId xmlns:a16="http://schemas.microsoft.com/office/drawing/2014/main" id="{4B1FCFBA-A589-4A29-A1AF-8AE51AACB859}"/>
              </a:ext>
            </a:extLst>
          </p:cNvPr>
          <p:cNvSpPr>
            <a:spLocks noGrp="1"/>
          </p:cNvSpPr>
          <p:nvPr>
            <p:ph type="body" sz="quarter" idx="10"/>
          </p:nvPr>
        </p:nvSpPr>
        <p:spPr/>
        <p:txBody>
          <a:bodyPr/>
          <a:lstStyle/>
          <a:p>
            <a:endParaRPr lang="en-US"/>
          </a:p>
        </p:txBody>
      </p:sp>
      <p:sp>
        <p:nvSpPr>
          <p:cNvPr id="15" name="Oval 14">
            <a:extLst>
              <a:ext uri="{FF2B5EF4-FFF2-40B4-BE49-F238E27FC236}">
                <a16:creationId xmlns:a16="http://schemas.microsoft.com/office/drawing/2014/main" id="{794A9F76-67B6-4927-BB81-7F3FD61E9174}"/>
              </a:ext>
            </a:extLst>
          </p:cNvPr>
          <p:cNvSpPr/>
          <p:nvPr/>
        </p:nvSpPr>
        <p:spPr bwMode="auto">
          <a:xfrm>
            <a:off x="2071814"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A8CDB71-8D90-42E4-94FA-FB038C37C092}"/>
              </a:ext>
            </a:extLst>
          </p:cNvPr>
          <p:cNvSpPr txBox="1"/>
          <p:nvPr/>
        </p:nvSpPr>
        <p:spPr>
          <a:xfrm>
            <a:off x="2176244"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w11</a:t>
            </a:r>
            <a:endParaRPr lang="en-US" sz="2000" dirty="0">
              <a:gradFill>
                <a:gsLst>
                  <a:gs pos="2917">
                    <a:schemeClr val="tx1"/>
                  </a:gs>
                  <a:gs pos="30000">
                    <a:schemeClr val="tx1"/>
                  </a:gs>
                </a:gsLst>
                <a:lin ang="5400000" scaled="0"/>
              </a:gradFill>
            </a:endParaRPr>
          </a:p>
        </p:txBody>
      </p:sp>
      <p:sp>
        <p:nvSpPr>
          <p:cNvPr id="17" name="Oval 16">
            <a:extLst>
              <a:ext uri="{FF2B5EF4-FFF2-40B4-BE49-F238E27FC236}">
                <a16:creationId xmlns:a16="http://schemas.microsoft.com/office/drawing/2014/main" id="{5186569F-C269-47F3-9593-75448EB10CC0}"/>
              </a:ext>
            </a:extLst>
          </p:cNvPr>
          <p:cNvSpPr/>
          <p:nvPr/>
        </p:nvSpPr>
        <p:spPr bwMode="auto">
          <a:xfrm>
            <a:off x="2071814"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103D17A-424F-4232-83DD-ED39DD1446E9}"/>
              </a:ext>
            </a:extLst>
          </p:cNvPr>
          <p:cNvSpPr txBox="1"/>
          <p:nvPr/>
        </p:nvSpPr>
        <p:spPr>
          <a:xfrm>
            <a:off x="2176244"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w21</a:t>
            </a:r>
            <a:endParaRPr lang="en-US" sz="2000" dirty="0">
              <a:gradFill>
                <a:gsLst>
                  <a:gs pos="2917">
                    <a:schemeClr val="tx1"/>
                  </a:gs>
                  <a:gs pos="30000">
                    <a:schemeClr val="tx1"/>
                  </a:gs>
                </a:gsLst>
                <a:lin ang="5400000" scaled="0"/>
              </a:gradFill>
            </a:endParaRPr>
          </a:p>
        </p:txBody>
      </p:sp>
      <p:sp>
        <p:nvSpPr>
          <p:cNvPr id="19" name="Oval 18">
            <a:extLst>
              <a:ext uri="{FF2B5EF4-FFF2-40B4-BE49-F238E27FC236}">
                <a16:creationId xmlns:a16="http://schemas.microsoft.com/office/drawing/2014/main" id="{6AE01410-DBF4-42C2-840D-7F52D5B20EDB}"/>
              </a:ext>
            </a:extLst>
          </p:cNvPr>
          <p:cNvSpPr/>
          <p:nvPr/>
        </p:nvSpPr>
        <p:spPr bwMode="auto">
          <a:xfrm>
            <a:off x="2907608"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AE5806-2666-4713-8F3A-ACCF6CE1F862}"/>
              </a:ext>
            </a:extLst>
          </p:cNvPr>
          <p:cNvSpPr txBox="1"/>
          <p:nvPr/>
        </p:nvSpPr>
        <p:spPr>
          <a:xfrm>
            <a:off x="3012038"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w12</a:t>
            </a:r>
            <a:endParaRPr lang="en-US" sz="2000" dirty="0">
              <a:gradFill>
                <a:gsLst>
                  <a:gs pos="2917">
                    <a:schemeClr val="tx1"/>
                  </a:gs>
                  <a:gs pos="30000">
                    <a:schemeClr val="tx1"/>
                  </a:gs>
                </a:gsLst>
                <a:lin ang="5400000" scaled="0"/>
              </a:gradFill>
            </a:endParaRPr>
          </a:p>
        </p:txBody>
      </p:sp>
      <p:sp>
        <p:nvSpPr>
          <p:cNvPr id="21" name="Oval 20">
            <a:extLst>
              <a:ext uri="{FF2B5EF4-FFF2-40B4-BE49-F238E27FC236}">
                <a16:creationId xmlns:a16="http://schemas.microsoft.com/office/drawing/2014/main" id="{01B69275-EA02-47B3-9660-1C011A766D63}"/>
              </a:ext>
            </a:extLst>
          </p:cNvPr>
          <p:cNvSpPr/>
          <p:nvPr/>
        </p:nvSpPr>
        <p:spPr bwMode="auto">
          <a:xfrm>
            <a:off x="2907608"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04D21C3-A693-4DC9-8251-ABC7576CBB04}"/>
              </a:ext>
            </a:extLst>
          </p:cNvPr>
          <p:cNvSpPr txBox="1"/>
          <p:nvPr/>
        </p:nvSpPr>
        <p:spPr>
          <a:xfrm>
            <a:off x="3012038"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w22</a:t>
            </a:r>
            <a:endParaRPr lang="en-US" sz="2000" dirty="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87E6EAC5-76E5-48F9-A855-E3424E61B9E1}"/>
              </a:ext>
            </a:extLst>
          </p:cNvPr>
          <p:cNvSpPr/>
          <p:nvPr/>
        </p:nvSpPr>
        <p:spPr bwMode="auto">
          <a:xfrm>
            <a:off x="3743402"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FDB7E1F1-4447-4472-B499-25BB26618698}"/>
              </a:ext>
            </a:extLst>
          </p:cNvPr>
          <p:cNvSpPr txBox="1"/>
          <p:nvPr/>
        </p:nvSpPr>
        <p:spPr>
          <a:xfrm>
            <a:off x="3847832"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w13</a:t>
            </a:r>
            <a:endParaRPr lang="en-US" sz="2000" dirty="0">
              <a:gradFill>
                <a:gsLst>
                  <a:gs pos="2917">
                    <a:schemeClr val="tx1"/>
                  </a:gs>
                  <a:gs pos="30000">
                    <a:schemeClr val="tx1"/>
                  </a:gs>
                </a:gsLst>
                <a:lin ang="5400000" scaled="0"/>
              </a:gradFill>
            </a:endParaRPr>
          </a:p>
        </p:txBody>
      </p:sp>
      <p:sp>
        <p:nvSpPr>
          <p:cNvPr id="25" name="Oval 24">
            <a:extLst>
              <a:ext uri="{FF2B5EF4-FFF2-40B4-BE49-F238E27FC236}">
                <a16:creationId xmlns:a16="http://schemas.microsoft.com/office/drawing/2014/main" id="{D8A1672B-456B-4B3D-90E3-8602055DB348}"/>
              </a:ext>
            </a:extLst>
          </p:cNvPr>
          <p:cNvSpPr/>
          <p:nvPr/>
        </p:nvSpPr>
        <p:spPr bwMode="auto">
          <a:xfrm>
            <a:off x="3743402"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B334B6B-0E3B-4F84-944B-F4B298B40445}"/>
              </a:ext>
            </a:extLst>
          </p:cNvPr>
          <p:cNvSpPr txBox="1"/>
          <p:nvPr/>
        </p:nvSpPr>
        <p:spPr>
          <a:xfrm>
            <a:off x="3847832"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w23</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FE2C687C-81AF-45F6-9AA0-55CE4746F7A4}"/>
              </a:ext>
            </a:extLst>
          </p:cNvPr>
          <p:cNvSpPr txBox="1"/>
          <p:nvPr/>
        </p:nvSpPr>
        <p:spPr>
          <a:xfrm>
            <a:off x="5217561" y="4241867"/>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y1 = </a:t>
            </a:r>
          </a:p>
        </p:txBody>
      </p:sp>
      <p:grpSp>
        <p:nvGrpSpPr>
          <p:cNvPr id="30720" name="Group 30719">
            <a:extLst>
              <a:ext uri="{FF2B5EF4-FFF2-40B4-BE49-F238E27FC236}">
                <a16:creationId xmlns:a16="http://schemas.microsoft.com/office/drawing/2014/main" id="{1CE3CD8C-BFEA-421E-921E-A50C5537E705}"/>
              </a:ext>
            </a:extLst>
          </p:cNvPr>
          <p:cNvGrpSpPr/>
          <p:nvPr/>
        </p:nvGrpSpPr>
        <p:grpSpPr>
          <a:xfrm>
            <a:off x="2071814" y="4111452"/>
            <a:ext cx="625642" cy="587141"/>
            <a:chOff x="7505220" y="5070326"/>
            <a:chExt cx="625642" cy="587141"/>
          </a:xfrm>
        </p:grpSpPr>
        <p:sp>
          <p:nvSpPr>
            <p:cNvPr id="33" name="Oval 32">
              <a:extLst>
                <a:ext uri="{FF2B5EF4-FFF2-40B4-BE49-F238E27FC236}">
                  <a16:creationId xmlns:a16="http://schemas.microsoft.com/office/drawing/2014/main" id="{9727ABDE-3BC5-41DB-A1D5-8B675819E030}"/>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4DE47636-47CD-45E9-B1E4-34D1730354F9}"/>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36" name="TextBox 35">
            <a:extLst>
              <a:ext uri="{FF2B5EF4-FFF2-40B4-BE49-F238E27FC236}">
                <a16:creationId xmlns:a16="http://schemas.microsoft.com/office/drawing/2014/main" id="{F2BF4E57-C318-40D3-AD4A-8870353FF97D}"/>
              </a:ext>
            </a:extLst>
          </p:cNvPr>
          <p:cNvSpPr txBox="1"/>
          <p:nvPr/>
        </p:nvSpPr>
        <p:spPr>
          <a:xfrm>
            <a:off x="5217560" y="5066860"/>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y2 = </a:t>
            </a:r>
          </a:p>
        </p:txBody>
      </p:sp>
      <p:grpSp>
        <p:nvGrpSpPr>
          <p:cNvPr id="30722" name="Group 30721">
            <a:extLst>
              <a:ext uri="{FF2B5EF4-FFF2-40B4-BE49-F238E27FC236}">
                <a16:creationId xmlns:a16="http://schemas.microsoft.com/office/drawing/2014/main" id="{1EB1983A-F656-4922-BF6F-E2B68549BC39}"/>
              </a:ext>
            </a:extLst>
          </p:cNvPr>
          <p:cNvGrpSpPr/>
          <p:nvPr/>
        </p:nvGrpSpPr>
        <p:grpSpPr>
          <a:xfrm>
            <a:off x="5901065" y="4111453"/>
            <a:ext cx="625642" cy="587141"/>
            <a:chOff x="5901065" y="4111453"/>
            <a:chExt cx="625642" cy="587141"/>
          </a:xfrm>
        </p:grpSpPr>
        <p:sp>
          <p:nvSpPr>
            <p:cNvPr id="28" name="Oval 27">
              <a:extLst>
                <a:ext uri="{FF2B5EF4-FFF2-40B4-BE49-F238E27FC236}">
                  <a16:creationId xmlns:a16="http://schemas.microsoft.com/office/drawing/2014/main" id="{58DEEDA4-CF59-4D56-9AAF-812F36F77FCB}"/>
                </a:ext>
              </a:extLst>
            </p:cNvPr>
            <p:cNvSpPr/>
            <p:nvPr/>
          </p:nvSpPr>
          <p:spPr bwMode="auto">
            <a:xfrm>
              <a:off x="5901065" y="4111453"/>
              <a:ext cx="625642" cy="587141"/>
            </a:xfrm>
            <a:prstGeom prst="ellipse">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5C4A0D1-A913-4856-AD06-7146F4820BB6}"/>
                </a:ext>
              </a:extLst>
            </p:cNvPr>
            <p:cNvSpPr txBox="1"/>
            <p:nvPr/>
          </p:nvSpPr>
          <p:spPr>
            <a:xfrm>
              <a:off x="6007098" y="4177703"/>
              <a:ext cx="413575"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grpSp>
        <p:nvGrpSpPr>
          <p:cNvPr id="35" name="Group 34">
            <a:extLst>
              <a:ext uri="{FF2B5EF4-FFF2-40B4-BE49-F238E27FC236}">
                <a16:creationId xmlns:a16="http://schemas.microsoft.com/office/drawing/2014/main" id="{11A48613-CC5E-4566-9B29-0B20D4FB8949}"/>
              </a:ext>
            </a:extLst>
          </p:cNvPr>
          <p:cNvGrpSpPr/>
          <p:nvPr/>
        </p:nvGrpSpPr>
        <p:grpSpPr>
          <a:xfrm>
            <a:off x="2910973" y="4118105"/>
            <a:ext cx="625642" cy="587141"/>
            <a:chOff x="7505220" y="5070326"/>
            <a:chExt cx="625642" cy="587141"/>
          </a:xfrm>
        </p:grpSpPr>
        <p:sp>
          <p:nvSpPr>
            <p:cNvPr id="37" name="Oval 36">
              <a:extLst>
                <a:ext uri="{FF2B5EF4-FFF2-40B4-BE49-F238E27FC236}">
                  <a16:creationId xmlns:a16="http://schemas.microsoft.com/office/drawing/2014/main" id="{3AC21286-E6FF-4B14-B53D-4806C10308D8}"/>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EC8F0361-C62B-4A50-9F9F-D58F333E6FE6}"/>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grpSp>
        <p:nvGrpSpPr>
          <p:cNvPr id="45" name="Group 44">
            <a:extLst>
              <a:ext uri="{FF2B5EF4-FFF2-40B4-BE49-F238E27FC236}">
                <a16:creationId xmlns:a16="http://schemas.microsoft.com/office/drawing/2014/main" id="{33A30732-8F92-414A-8E5E-A7279DA8DE58}"/>
              </a:ext>
            </a:extLst>
          </p:cNvPr>
          <p:cNvGrpSpPr/>
          <p:nvPr/>
        </p:nvGrpSpPr>
        <p:grpSpPr>
          <a:xfrm>
            <a:off x="2071814" y="4948715"/>
            <a:ext cx="625642" cy="587141"/>
            <a:chOff x="7505220" y="5070326"/>
            <a:chExt cx="625642" cy="587141"/>
          </a:xfrm>
        </p:grpSpPr>
        <p:sp>
          <p:nvSpPr>
            <p:cNvPr id="46" name="Oval 45">
              <a:extLst>
                <a:ext uri="{FF2B5EF4-FFF2-40B4-BE49-F238E27FC236}">
                  <a16:creationId xmlns:a16="http://schemas.microsoft.com/office/drawing/2014/main" id="{9CAB9588-3FAB-4FEF-B9F5-FE21D61B3DBE}"/>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2C521007-6B0A-41E0-9A08-D134134189E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48" name="Arrow: Down 47">
            <a:extLst>
              <a:ext uri="{FF2B5EF4-FFF2-40B4-BE49-F238E27FC236}">
                <a16:creationId xmlns:a16="http://schemas.microsoft.com/office/drawing/2014/main" id="{045D463A-6EA8-445B-AA90-575C93189470}"/>
              </a:ext>
            </a:extLst>
          </p:cNvPr>
          <p:cNvSpPr/>
          <p:nvPr/>
        </p:nvSpPr>
        <p:spPr bwMode="auto">
          <a:xfrm rot="16200000">
            <a:off x="3481269" y="5144360"/>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CAA991-B107-4C4F-8CC9-1D6DC960353F}"/>
              </a:ext>
            </a:extLst>
          </p:cNvPr>
          <p:cNvGrpSpPr/>
          <p:nvPr/>
        </p:nvGrpSpPr>
        <p:grpSpPr>
          <a:xfrm>
            <a:off x="6545376" y="4118105"/>
            <a:ext cx="829847" cy="587141"/>
            <a:chOff x="6545376" y="4118105"/>
            <a:chExt cx="829847" cy="587141"/>
          </a:xfrm>
        </p:grpSpPr>
        <p:grpSp>
          <p:nvGrpSpPr>
            <p:cNvPr id="49" name="Group 48">
              <a:extLst>
                <a:ext uri="{FF2B5EF4-FFF2-40B4-BE49-F238E27FC236}">
                  <a16:creationId xmlns:a16="http://schemas.microsoft.com/office/drawing/2014/main" id="{E6F66DDB-0AEB-41DF-ABF0-04A27685CEFA}"/>
                </a:ext>
              </a:extLst>
            </p:cNvPr>
            <p:cNvGrpSpPr/>
            <p:nvPr/>
          </p:nvGrpSpPr>
          <p:grpSpPr>
            <a:xfrm>
              <a:off x="6749581" y="4118105"/>
              <a:ext cx="625642" cy="587141"/>
              <a:chOff x="7505220" y="5070326"/>
              <a:chExt cx="625642" cy="587141"/>
            </a:xfrm>
          </p:grpSpPr>
          <p:sp>
            <p:nvSpPr>
              <p:cNvPr id="50" name="Oval 49">
                <a:extLst>
                  <a:ext uri="{FF2B5EF4-FFF2-40B4-BE49-F238E27FC236}">
                    <a16:creationId xmlns:a16="http://schemas.microsoft.com/office/drawing/2014/main" id="{11651B10-9AD6-4397-A9ED-99B46AC3C169}"/>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0B168043-2D43-47F3-A990-AEA4DAE5046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sp>
          <p:nvSpPr>
            <p:cNvPr id="5" name="TextBox 4">
              <a:extLst>
                <a:ext uri="{FF2B5EF4-FFF2-40B4-BE49-F238E27FC236}">
                  <a16:creationId xmlns:a16="http://schemas.microsoft.com/office/drawing/2014/main" id="{033B517C-0BDA-4D97-9A65-7F1FA764D79B}"/>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nvGrpSpPr>
          <p:cNvPr id="57" name="Group 56">
            <a:extLst>
              <a:ext uri="{FF2B5EF4-FFF2-40B4-BE49-F238E27FC236}">
                <a16:creationId xmlns:a16="http://schemas.microsoft.com/office/drawing/2014/main" id="{715F9C9B-8C1C-4E06-8874-8262244E53A8}"/>
              </a:ext>
            </a:extLst>
          </p:cNvPr>
          <p:cNvGrpSpPr/>
          <p:nvPr/>
        </p:nvGrpSpPr>
        <p:grpSpPr>
          <a:xfrm>
            <a:off x="5901065" y="4939448"/>
            <a:ext cx="625642" cy="587141"/>
            <a:chOff x="7505220" y="5070326"/>
            <a:chExt cx="625642" cy="587141"/>
          </a:xfrm>
        </p:grpSpPr>
        <p:sp>
          <p:nvSpPr>
            <p:cNvPr id="58" name="Oval 57">
              <a:extLst>
                <a:ext uri="{FF2B5EF4-FFF2-40B4-BE49-F238E27FC236}">
                  <a16:creationId xmlns:a16="http://schemas.microsoft.com/office/drawing/2014/main" id="{E9CC7C2A-11E4-4BC5-ACF2-76FB71D14C9A}"/>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0825A852-EFA8-4E93-BD60-246BE94DA22F}"/>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grpSp>
        <p:nvGrpSpPr>
          <p:cNvPr id="53" name="Group 52">
            <a:extLst>
              <a:ext uri="{FF2B5EF4-FFF2-40B4-BE49-F238E27FC236}">
                <a16:creationId xmlns:a16="http://schemas.microsoft.com/office/drawing/2014/main" id="{57F92506-041B-46A0-AF5E-D283CDB4FB18}"/>
              </a:ext>
            </a:extLst>
          </p:cNvPr>
          <p:cNvGrpSpPr/>
          <p:nvPr/>
        </p:nvGrpSpPr>
        <p:grpSpPr>
          <a:xfrm>
            <a:off x="3743401" y="4111452"/>
            <a:ext cx="625642" cy="587141"/>
            <a:chOff x="7505220" y="5070326"/>
            <a:chExt cx="625642" cy="587141"/>
          </a:xfrm>
        </p:grpSpPr>
        <p:sp>
          <p:nvSpPr>
            <p:cNvPr id="54" name="Oval 53">
              <a:extLst>
                <a:ext uri="{FF2B5EF4-FFF2-40B4-BE49-F238E27FC236}">
                  <a16:creationId xmlns:a16="http://schemas.microsoft.com/office/drawing/2014/main" id="{8BF7E31B-E7A2-4701-8572-29F5293A8B2C}"/>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0C911B63-6FB8-490E-80CD-40AA4EB408D8}"/>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grpSp>
        <p:nvGrpSpPr>
          <p:cNvPr id="10" name="Group 9">
            <a:extLst>
              <a:ext uri="{FF2B5EF4-FFF2-40B4-BE49-F238E27FC236}">
                <a16:creationId xmlns:a16="http://schemas.microsoft.com/office/drawing/2014/main" id="{3574B209-79BE-499D-87B4-ED95685B6726}"/>
              </a:ext>
            </a:extLst>
          </p:cNvPr>
          <p:cNvGrpSpPr/>
          <p:nvPr/>
        </p:nvGrpSpPr>
        <p:grpSpPr>
          <a:xfrm>
            <a:off x="4277420" y="4108928"/>
            <a:ext cx="3957127" cy="587141"/>
            <a:chOff x="4277420" y="4108928"/>
            <a:chExt cx="3957127" cy="587141"/>
          </a:xfrm>
        </p:grpSpPr>
        <p:cxnSp>
          <p:nvCxnSpPr>
            <p:cNvPr id="30" name="Connector: Curved 29">
              <a:extLst>
                <a:ext uri="{FF2B5EF4-FFF2-40B4-BE49-F238E27FC236}">
                  <a16:creationId xmlns:a16="http://schemas.microsoft.com/office/drawing/2014/main" id="{BF96ED4A-6A58-4367-86E3-A783DD80C334}"/>
                </a:ext>
              </a:extLst>
            </p:cNvPr>
            <p:cNvCxnSpPr>
              <a:cxnSpLocks/>
              <a:stCxn id="54" idx="7"/>
              <a:endCxn id="66" idx="1"/>
            </p:cNvCxnSpPr>
            <p:nvPr/>
          </p:nvCxnSpPr>
          <p:spPr>
            <a:xfrm rot="5400000" flipH="1" flipV="1">
              <a:off x="5987712" y="2484621"/>
              <a:ext cx="2524" cy="3423108"/>
            </a:xfrm>
            <a:prstGeom prst="curvedConnector3">
              <a:avLst>
                <a:gd name="adj1" fmla="val 12563748"/>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1C032BB5-58AF-40D1-AE5F-6A36B8B30B69}"/>
                </a:ext>
              </a:extLst>
            </p:cNvPr>
            <p:cNvGrpSpPr/>
            <p:nvPr/>
          </p:nvGrpSpPr>
          <p:grpSpPr>
            <a:xfrm>
              <a:off x="7404700" y="4108928"/>
              <a:ext cx="829847" cy="587141"/>
              <a:chOff x="6545376" y="4118105"/>
              <a:chExt cx="829847" cy="587141"/>
            </a:xfrm>
          </p:grpSpPr>
          <p:grpSp>
            <p:nvGrpSpPr>
              <p:cNvPr id="64" name="Group 63">
                <a:extLst>
                  <a:ext uri="{FF2B5EF4-FFF2-40B4-BE49-F238E27FC236}">
                    <a16:creationId xmlns:a16="http://schemas.microsoft.com/office/drawing/2014/main" id="{2734BBC2-1B9E-4701-ACEE-5EA19981BA0F}"/>
                  </a:ext>
                </a:extLst>
              </p:cNvPr>
              <p:cNvGrpSpPr/>
              <p:nvPr/>
            </p:nvGrpSpPr>
            <p:grpSpPr>
              <a:xfrm>
                <a:off x="6749581" y="4118105"/>
                <a:ext cx="625642" cy="587141"/>
                <a:chOff x="7505220" y="5070326"/>
                <a:chExt cx="625642" cy="587141"/>
              </a:xfrm>
            </p:grpSpPr>
            <p:sp>
              <p:nvSpPr>
                <p:cNvPr id="66" name="Oval 65">
                  <a:extLst>
                    <a:ext uri="{FF2B5EF4-FFF2-40B4-BE49-F238E27FC236}">
                      <a16:creationId xmlns:a16="http://schemas.microsoft.com/office/drawing/2014/main" id="{3F98B2C1-5090-4913-AAAD-185A38CF251E}"/>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09AE0211-0AC1-4318-B7B2-6D6857013F26}"/>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sp>
            <p:nvSpPr>
              <p:cNvPr id="65" name="TextBox 64">
                <a:extLst>
                  <a:ext uri="{FF2B5EF4-FFF2-40B4-BE49-F238E27FC236}">
                    <a16:creationId xmlns:a16="http://schemas.microsoft.com/office/drawing/2014/main" id="{B5C39F8E-95F8-4486-BA61-DCAF4ED658AA}"/>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grpSp>
        <p:nvGrpSpPr>
          <p:cNvPr id="9" name="Group 8">
            <a:extLst>
              <a:ext uri="{FF2B5EF4-FFF2-40B4-BE49-F238E27FC236}">
                <a16:creationId xmlns:a16="http://schemas.microsoft.com/office/drawing/2014/main" id="{5670740A-432A-476D-A1B3-213FF4E871FB}"/>
              </a:ext>
            </a:extLst>
          </p:cNvPr>
          <p:cNvGrpSpPr/>
          <p:nvPr/>
        </p:nvGrpSpPr>
        <p:grpSpPr>
          <a:xfrm>
            <a:off x="3406386" y="4939448"/>
            <a:ext cx="3968837" cy="587141"/>
            <a:chOff x="3406386" y="4939448"/>
            <a:chExt cx="3968837" cy="587141"/>
          </a:xfrm>
        </p:grpSpPr>
        <p:cxnSp>
          <p:nvCxnSpPr>
            <p:cNvPr id="60" name="Connector: Curved 59">
              <a:extLst>
                <a:ext uri="{FF2B5EF4-FFF2-40B4-BE49-F238E27FC236}">
                  <a16:creationId xmlns:a16="http://schemas.microsoft.com/office/drawing/2014/main" id="{2045BFB0-54CD-4517-8F0B-569B021E56B8}"/>
                </a:ext>
              </a:extLst>
            </p:cNvPr>
            <p:cNvCxnSpPr>
              <a:cxnSpLocks/>
            </p:cNvCxnSpPr>
            <p:nvPr/>
          </p:nvCxnSpPr>
          <p:spPr>
            <a:xfrm rot="5400000" flipH="1" flipV="1">
              <a:off x="5098142" y="3325200"/>
              <a:ext cx="12700" cy="3396212"/>
            </a:xfrm>
            <a:prstGeom prst="curvedConnector3">
              <a:avLst>
                <a:gd name="adj1" fmla="val 2477047"/>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66F1BCBE-DEE5-4382-8673-F02BAC1510CE}"/>
                </a:ext>
              </a:extLst>
            </p:cNvPr>
            <p:cNvGrpSpPr/>
            <p:nvPr/>
          </p:nvGrpSpPr>
          <p:grpSpPr>
            <a:xfrm>
              <a:off x="6545376" y="4939448"/>
              <a:ext cx="829847" cy="587141"/>
              <a:chOff x="6545376" y="4118105"/>
              <a:chExt cx="829847" cy="587141"/>
            </a:xfrm>
          </p:grpSpPr>
          <p:grpSp>
            <p:nvGrpSpPr>
              <p:cNvPr id="69" name="Group 68">
                <a:extLst>
                  <a:ext uri="{FF2B5EF4-FFF2-40B4-BE49-F238E27FC236}">
                    <a16:creationId xmlns:a16="http://schemas.microsoft.com/office/drawing/2014/main" id="{EB9A5D0C-24CA-4CE7-92DA-DD3C2EC023AC}"/>
                  </a:ext>
                </a:extLst>
              </p:cNvPr>
              <p:cNvGrpSpPr/>
              <p:nvPr/>
            </p:nvGrpSpPr>
            <p:grpSpPr>
              <a:xfrm>
                <a:off x="6749581" y="4118105"/>
                <a:ext cx="625642" cy="587141"/>
                <a:chOff x="7505220" y="5070326"/>
                <a:chExt cx="625642" cy="587141"/>
              </a:xfrm>
            </p:grpSpPr>
            <p:sp>
              <p:nvSpPr>
                <p:cNvPr id="71" name="Oval 70">
                  <a:extLst>
                    <a:ext uri="{FF2B5EF4-FFF2-40B4-BE49-F238E27FC236}">
                      <a16:creationId xmlns:a16="http://schemas.microsoft.com/office/drawing/2014/main" id="{9E5FE668-37B7-493D-9AA4-5D6833CFDB54}"/>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a:extLst>
                    <a:ext uri="{FF2B5EF4-FFF2-40B4-BE49-F238E27FC236}">
                      <a16:creationId xmlns:a16="http://schemas.microsoft.com/office/drawing/2014/main" id="{31BD3448-CB7B-4263-B15D-3928F5790D1E}"/>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sp>
            <p:nvSpPr>
              <p:cNvPr id="70" name="TextBox 69">
                <a:extLst>
                  <a:ext uri="{FF2B5EF4-FFF2-40B4-BE49-F238E27FC236}">
                    <a16:creationId xmlns:a16="http://schemas.microsoft.com/office/drawing/2014/main" id="{66E72C4D-6ED6-4A1A-A73E-68E2E32B179F}"/>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grpSp>
        <p:nvGrpSpPr>
          <p:cNvPr id="74" name="Group 73">
            <a:extLst>
              <a:ext uri="{FF2B5EF4-FFF2-40B4-BE49-F238E27FC236}">
                <a16:creationId xmlns:a16="http://schemas.microsoft.com/office/drawing/2014/main" id="{0351CA98-1BBB-4CC2-9CDD-2B59724131A0}"/>
              </a:ext>
            </a:extLst>
          </p:cNvPr>
          <p:cNvGrpSpPr/>
          <p:nvPr/>
        </p:nvGrpSpPr>
        <p:grpSpPr>
          <a:xfrm>
            <a:off x="2906962" y="4939448"/>
            <a:ext cx="625642" cy="587141"/>
            <a:chOff x="7505220" y="5070326"/>
            <a:chExt cx="625642" cy="587141"/>
          </a:xfrm>
        </p:grpSpPr>
        <p:sp>
          <p:nvSpPr>
            <p:cNvPr id="76" name="Oval 75">
              <a:extLst>
                <a:ext uri="{FF2B5EF4-FFF2-40B4-BE49-F238E27FC236}">
                  <a16:creationId xmlns:a16="http://schemas.microsoft.com/office/drawing/2014/main" id="{0C91AA98-02E6-4214-92D3-8BBB312820F7}"/>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412F5F1B-CA78-488F-B093-BAF491F2533C}"/>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6170425-2001-4B45-B4AC-989ABE9B4919}"/>
                  </a:ext>
                </a:extLst>
              </p:cNvPr>
              <p:cNvSpPr txBox="1"/>
              <p:nvPr/>
            </p:nvSpPr>
            <p:spPr>
              <a:xfrm>
                <a:off x="6559296" y="2287761"/>
                <a:ext cx="3291990" cy="814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r>
                        <a:rPr lang="en-US" sz="200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11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78" name="TextBox 77">
                <a:extLst>
                  <a:ext uri="{FF2B5EF4-FFF2-40B4-BE49-F238E27FC236}">
                    <a16:creationId xmlns:a16="http://schemas.microsoft.com/office/drawing/2014/main" id="{56170425-2001-4B45-B4AC-989ABE9B4919}"/>
                  </a:ext>
                </a:extLst>
              </p:cNvPr>
              <p:cNvSpPr txBox="1">
                <a:spLocks noRot="1" noChangeAspect="1" noMove="1" noResize="1" noEditPoints="1" noAdjustHandles="1" noChangeArrowheads="1" noChangeShapeType="1" noTextEdit="1"/>
              </p:cNvSpPr>
              <p:nvPr/>
            </p:nvSpPr>
            <p:spPr>
              <a:xfrm>
                <a:off x="6559296" y="2287761"/>
                <a:ext cx="3291990" cy="8146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8430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DD2-D9F5-495E-8BF2-24F630E38496}"/>
              </a:ext>
            </a:extLst>
          </p:cNvPr>
          <p:cNvSpPr>
            <a:spLocks noGrp="1"/>
          </p:cNvSpPr>
          <p:nvPr>
            <p:ph type="title"/>
          </p:nvPr>
        </p:nvSpPr>
        <p:spPr/>
        <p:txBody>
          <a:bodyPr/>
          <a:lstStyle/>
          <a:p>
            <a:r>
              <a:rPr lang="zh-CN" altLang="en-US" dirty="0"/>
              <a:t>例子：矩阵乘向量</a:t>
            </a:r>
            <a:endParaRPr lang="en-US" dirty="0"/>
          </a:p>
        </p:txBody>
      </p:sp>
      <p:sp>
        <p:nvSpPr>
          <p:cNvPr id="3" name="Text Placeholder 2">
            <a:extLst>
              <a:ext uri="{FF2B5EF4-FFF2-40B4-BE49-F238E27FC236}">
                <a16:creationId xmlns:a16="http://schemas.microsoft.com/office/drawing/2014/main" id="{4B1FCFBA-A589-4A29-A1AF-8AE51AACB859}"/>
              </a:ext>
            </a:extLst>
          </p:cNvPr>
          <p:cNvSpPr>
            <a:spLocks noGrp="1"/>
          </p:cNvSpPr>
          <p:nvPr>
            <p:ph type="body" sz="quarter" idx="10"/>
          </p:nvPr>
        </p:nvSpPr>
        <p:spPr/>
        <p:txBody>
          <a:bodyPr/>
          <a:lstStyle/>
          <a:p>
            <a:endParaRPr lang="en-US" dirty="0"/>
          </a:p>
        </p:txBody>
      </p:sp>
      <p:sp>
        <p:nvSpPr>
          <p:cNvPr id="15" name="Oval 14">
            <a:extLst>
              <a:ext uri="{FF2B5EF4-FFF2-40B4-BE49-F238E27FC236}">
                <a16:creationId xmlns:a16="http://schemas.microsoft.com/office/drawing/2014/main" id="{794A9F76-67B6-4927-BB81-7F3FD61E9174}"/>
              </a:ext>
            </a:extLst>
          </p:cNvPr>
          <p:cNvSpPr/>
          <p:nvPr/>
        </p:nvSpPr>
        <p:spPr bwMode="auto">
          <a:xfrm>
            <a:off x="2071814"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A8CDB71-8D90-42E4-94FA-FB038C37C092}"/>
              </a:ext>
            </a:extLst>
          </p:cNvPr>
          <p:cNvSpPr txBox="1"/>
          <p:nvPr/>
        </p:nvSpPr>
        <p:spPr>
          <a:xfrm>
            <a:off x="2176244"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w11</a:t>
            </a:r>
            <a:endParaRPr lang="en-US" sz="2000" dirty="0">
              <a:gradFill>
                <a:gsLst>
                  <a:gs pos="2917">
                    <a:schemeClr val="tx1"/>
                  </a:gs>
                  <a:gs pos="30000">
                    <a:schemeClr val="tx1"/>
                  </a:gs>
                </a:gsLst>
                <a:lin ang="5400000" scaled="0"/>
              </a:gradFill>
            </a:endParaRPr>
          </a:p>
        </p:txBody>
      </p:sp>
      <p:sp>
        <p:nvSpPr>
          <p:cNvPr id="17" name="Oval 16">
            <a:extLst>
              <a:ext uri="{FF2B5EF4-FFF2-40B4-BE49-F238E27FC236}">
                <a16:creationId xmlns:a16="http://schemas.microsoft.com/office/drawing/2014/main" id="{5186569F-C269-47F3-9593-75448EB10CC0}"/>
              </a:ext>
            </a:extLst>
          </p:cNvPr>
          <p:cNvSpPr/>
          <p:nvPr/>
        </p:nvSpPr>
        <p:spPr bwMode="auto">
          <a:xfrm>
            <a:off x="2071814"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103D17A-424F-4232-83DD-ED39DD1446E9}"/>
              </a:ext>
            </a:extLst>
          </p:cNvPr>
          <p:cNvSpPr txBox="1"/>
          <p:nvPr/>
        </p:nvSpPr>
        <p:spPr>
          <a:xfrm>
            <a:off x="2176244"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w21</a:t>
            </a:r>
            <a:endParaRPr lang="en-US" sz="2000" dirty="0">
              <a:gradFill>
                <a:gsLst>
                  <a:gs pos="2917">
                    <a:schemeClr val="tx1"/>
                  </a:gs>
                  <a:gs pos="30000">
                    <a:schemeClr val="tx1"/>
                  </a:gs>
                </a:gsLst>
                <a:lin ang="5400000" scaled="0"/>
              </a:gradFill>
            </a:endParaRPr>
          </a:p>
        </p:txBody>
      </p:sp>
      <p:sp>
        <p:nvSpPr>
          <p:cNvPr id="19" name="Oval 18">
            <a:extLst>
              <a:ext uri="{FF2B5EF4-FFF2-40B4-BE49-F238E27FC236}">
                <a16:creationId xmlns:a16="http://schemas.microsoft.com/office/drawing/2014/main" id="{6AE01410-DBF4-42C2-840D-7F52D5B20EDB}"/>
              </a:ext>
            </a:extLst>
          </p:cNvPr>
          <p:cNvSpPr/>
          <p:nvPr/>
        </p:nvSpPr>
        <p:spPr bwMode="auto">
          <a:xfrm>
            <a:off x="2907608"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AE5806-2666-4713-8F3A-ACCF6CE1F862}"/>
              </a:ext>
            </a:extLst>
          </p:cNvPr>
          <p:cNvSpPr txBox="1"/>
          <p:nvPr/>
        </p:nvSpPr>
        <p:spPr>
          <a:xfrm>
            <a:off x="3012038"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w12</a:t>
            </a:r>
            <a:endParaRPr lang="en-US" sz="2000" dirty="0">
              <a:gradFill>
                <a:gsLst>
                  <a:gs pos="2917">
                    <a:schemeClr val="tx1"/>
                  </a:gs>
                  <a:gs pos="30000">
                    <a:schemeClr val="tx1"/>
                  </a:gs>
                </a:gsLst>
                <a:lin ang="5400000" scaled="0"/>
              </a:gradFill>
            </a:endParaRPr>
          </a:p>
        </p:txBody>
      </p:sp>
      <p:sp>
        <p:nvSpPr>
          <p:cNvPr id="21" name="Oval 20">
            <a:extLst>
              <a:ext uri="{FF2B5EF4-FFF2-40B4-BE49-F238E27FC236}">
                <a16:creationId xmlns:a16="http://schemas.microsoft.com/office/drawing/2014/main" id="{01B69275-EA02-47B3-9660-1C011A766D63}"/>
              </a:ext>
            </a:extLst>
          </p:cNvPr>
          <p:cNvSpPr/>
          <p:nvPr/>
        </p:nvSpPr>
        <p:spPr bwMode="auto">
          <a:xfrm>
            <a:off x="2907608"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04D21C3-A693-4DC9-8251-ABC7576CBB04}"/>
              </a:ext>
            </a:extLst>
          </p:cNvPr>
          <p:cNvSpPr txBox="1"/>
          <p:nvPr/>
        </p:nvSpPr>
        <p:spPr>
          <a:xfrm>
            <a:off x="3012038"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w22</a:t>
            </a:r>
            <a:endParaRPr lang="en-US" sz="2000" dirty="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87E6EAC5-76E5-48F9-A855-E3424E61B9E1}"/>
              </a:ext>
            </a:extLst>
          </p:cNvPr>
          <p:cNvSpPr/>
          <p:nvPr/>
        </p:nvSpPr>
        <p:spPr bwMode="auto">
          <a:xfrm>
            <a:off x="3743402"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FDB7E1F1-4447-4472-B499-25BB26618698}"/>
              </a:ext>
            </a:extLst>
          </p:cNvPr>
          <p:cNvSpPr txBox="1"/>
          <p:nvPr/>
        </p:nvSpPr>
        <p:spPr>
          <a:xfrm>
            <a:off x="3847832"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w13</a:t>
            </a:r>
            <a:endParaRPr lang="en-US" sz="2000" dirty="0">
              <a:gradFill>
                <a:gsLst>
                  <a:gs pos="2917">
                    <a:schemeClr val="tx1"/>
                  </a:gs>
                  <a:gs pos="30000">
                    <a:schemeClr val="tx1"/>
                  </a:gs>
                </a:gsLst>
                <a:lin ang="5400000" scaled="0"/>
              </a:gradFill>
            </a:endParaRPr>
          </a:p>
        </p:txBody>
      </p:sp>
      <p:sp>
        <p:nvSpPr>
          <p:cNvPr id="25" name="Oval 24">
            <a:extLst>
              <a:ext uri="{FF2B5EF4-FFF2-40B4-BE49-F238E27FC236}">
                <a16:creationId xmlns:a16="http://schemas.microsoft.com/office/drawing/2014/main" id="{D8A1672B-456B-4B3D-90E3-8602055DB348}"/>
              </a:ext>
            </a:extLst>
          </p:cNvPr>
          <p:cNvSpPr/>
          <p:nvPr/>
        </p:nvSpPr>
        <p:spPr bwMode="auto">
          <a:xfrm>
            <a:off x="3743402"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B334B6B-0E3B-4F84-944B-F4B298B40445}"/>
              </a:ext>
            </a:extLst>
          </p:cNvPr>
          <p:cNvSpPr txBox="1"/>
          <p:nvPr/>
        </p:nvSpPr>
        <p:spPr>
          <a:xfrm>
            <a:off x="3847832"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w23</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FE2C687C-81AF-45F6-9AA0-55CE4746F7A4}"/>
              </a:ext>
            </a:extLst>
          </p:cNvPr>
          <p:cNvSpPr txBox="1"/>
          <p:nvPr/>
        </p:nvSpPr>
        <p:spPr>
          <a:xfrm>
            <a:off x="5217561" y="4241867"/>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y1 = </a:t>
            </a:r>
          </a:p>
        </p:txBody>
      </p:sp>
      <p:grpSp>
        <p:nvGrpSpPr>
          <p:cNvPr id="30720" name="Group 30719">
            <a:extLst>
              <a:ext uri="{FF2B5EF4-FFF2-40B4-BE49-F238E27FC236}">
                <a16:creationId xmlns:a16="http://schemas.microsoft.com/office/drawing/2014/main" id="{1CE3CD8C-BFEA-421E-921E-A50C5537E705}"/>
              </a:ext>
            </a:extLst>
          </p:cNvPr>
          <p:cNvGrpSpPr/>
          <p:nvPr/>
        </p:nvGrpSpPr>
        <p:grpSpPr>
          <a:xfrm>
            <a:off x="2071814" y="4111452"/>
            <a:ext cx="625642" cy="587141"/>
            <a:chOff x="7505220" y="5070326"/>
            <a:chExt cx="625642" cy="587141"/>
          </a:xfrm>
        </p:grpSpPr>
        <p:sp>
          <p:nvSpPr>
            <p:cNvPr id="33" name="Oval 32">
              <a:extLst>
                <a:ext uri="{FF2B5EF4-FFF2-40B4-BE49-F238E27FC236}">
                  <a16:creationId xmlns:a16="http://schemas.microsoft.com/office/drawing/2014/main" id="{9727ABDE-3BC5-41DB-A1D5-8B675819E030}"/>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4DE47636-47CD-45E9-B1E4-34D1730354F9}"/>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36" name="TextBox 35">
            <a:extLst>
              <a:ext uri="{FF2B5EF4-FFF2-40B4-BE49-F238E27FC236}">
                <a16:creationId xmlns:a16="http://schemas.microsoft.com/office/drawing/2014/main" id="{F2BF4E57-C318-40D3-AD4A-8870353FF97D}"/>
              </a:ext>
            </a:extLst>
          </p:cNvPr>
          <p:cNvSpPr txBox="1"/>
          <p:nvPr/>
        </p:nvSpPr>
        <p:spPr>
          <a:xfrm>
            <a:off x="5217560" y="5066860"/>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y2 = </a:t>
            </a:r>
          </a:p>
        </p:txBody>
      </p:sp>
      <p:grpSp>
        <p:nvGrpSpPr>
          <p:cNvPr id="30722" name="Group 30721">
            <a:extLst>
              <a:ext uri="{FF2B5EF4-FFF2-40B4-BE49-F238E27FC236}">
                <a16:creationId xmlns:a16="http://schemas.microsoft.com/office/drawing/2014/main" id="{1EB1983A-F656-4922-BF6F-E2B68549BC39}"/>
              </a:ext>
            </a:extLst>
          </p:cNvPr>
          <p:cNvGrpSpPr/>
          <p:nvPr/>
        </p:nvGrpSpPr>
        <p:grpSpPr>
          <a:xfrm>
            <a:off x="5901065" y="4111453"/>
            <a:ext cx="625642" cy="587141"/>
            <a:chOff x="5901065" y="4111453"/>
            <a:chExt cx="625642" cy="587141"/>
          </a:xfrm>
        </p:grpSpPr>
        <p:sp>
          <p:nvSpPr>
            <p:cNvPr id="28" name="Oval 27">
              <a:extLst>
                <a:ext uri="{FF2B5EF4-FFF2-40B4-BE49-F238E27FC236}">
                  <a16:creationId xmlns:a16="http://schemas.microsoft.com/office/drawing/2014/main" id="{58DEEDA4-CF59-4D56-9AAF-812F36F77FCB}"/>
                </a:ext>
              </a:extLst>
            </p:cNvPr>
            <p:cNvSpPr/>
            <p:nvPr/>
          </p:nvSpPr>
          <p:spPr bwMode="auto">
            <a:xfrm>
              <a:off x="5901065" y="4111453"/>
              <a:ext cx="625642" cy="587141"/>
            </a:xfrm>
            <a:prstGeom prst="ellipse">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5C4A0D1-A913-4856-AD06-7146F4820BB6}"/>
                </a:ext>
              </a:extLst>
            </p:cNvPr>
            <p:cNvSpPr txBox="1"/>
            <p:nvPr/>
          </p:nvSpPr>
          <p:spPr>
            <a:xfrm>
              <a:off x="6007098" y="4177703"/>
              <a:ext cx="413575"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grpSp>
        <p:nvGrpSpPr>
          <p:cNvPr id="35" name="Group 34">
            <a:extLst>
              <a:ext uri="{FF2B5EF4-FFF2-40B4-BE49-F238E27FC236}">
                <a16:creationId xmlns:a16="http://schemas.microsoft.com/office/drawing/2014/main" id="{11A48613-CC5E-4566-9B29-0B20D4FB8949}"/>
              </a:ext>
            </a:extLst>
          </p:cNvPr>
          <p:cNvGrpSpPr/>
          <p:nvPr/>
        </p:nvGrpSpPr>
        <p:grpSpPr>
          <a:xfrm>
            <a:off x="2910973" y="4118105"/>
            <a:ext cx="625642" cy="587141"/>
            <a:chOff x="7505220" y="5070326"/>
            <a:chExt cx="625642" cy="587141"/>
          </a:xfrm>
        </p:grpSpPr>
        <p:sp>
          <p:nvSpPr>
            <p:cNvPr id="37" name="Oval 36">
              <a:extLst>
                <a:ext uri="{FF2B5EF4-FFF2-40B4-BE49-F238E27FC236}">
                  <a16:creationId xmlns:a16="http://schemas.microsoft.com/office/drawing/2014/main" id="{3AC21286-E6FF-4B14-B53D-4806C10308D8}"/>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EC8F0361-C62B-4A50-9F9F-D58F333E6FE6}"/>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grpSp>
        <p:nvGrpSpPr>
          <p:cNvPr id="45" name="Group 44">
            <a:extLst>
              <a:ext uri="{FF2B5EF4-FFF2-40B4-BE49-F238E27FC236}">
                <a16:creationId xmlns:a16="http://schemas.microsoft.com/office/drawing/2014/main" id="{33A30732-8F92-414A-8E5E-A7279DA8DE58}"/>
              </a:ext>
            </a:extLst>
          </p:cNvPr>
          <p:cNvGrpSpPr/>
          <p:nvPr/>
        </p:nvGrpSpPr>
        <p:grpSpPr>
          <a:xfrm>
            <a:off x="2071814" y="4948715"/>
            <a:ext cx="625642" cy="587141"/>
            <a:chOff x="7505220" y="5070326"/>
            <a:chExt cx="625642" cy="587141"/>
          </a:xfrm>
        </p:grpSpPr>
        <p:sp>
          <p:nvSpPr>
            <p:cNvPr id="46" name="Oval 45">
              <a:extLst>
                <a:ext uri="{FF2B5EF4-FFF2-40B4-BE49-F238E27FC236}">
                  <a16:creationId xmlns:a16="http://schemas.microsoft.com/office/drawing/2014/main" id="{9CAB9588-3FAB-4FEF-B9F5-FE21D61B3DBE}"/>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2C521007-6B0A-41E0-9A08-D134134189E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grpSp>
        <p:nvGrpSpPr>
          <p:cNvPr id="6" name="Group 5">
            <a:extLst>
              <a:ext uri="{FF2B5EF4-FFF2-40B4-BE49-F238E27FC236}">
                <a16:creationId xmlns:a16="http://schemas.microsoft.com/office/drawing/2014/main" id="{B4CAA991-B107-4C4F-8CC9-1D6DC960353F}"/>
              </a:ext>
            </a:extLst>
          </p:cNvPr>
          <p:cNvGrpSpPr/>
          <p:nvPr/>
        </p:nvGrpSpPr>
        <p:grpSpPr>
          <a:xfrm>
            <a:off x="6545376" y="4118105"/>
            <a:ext cx="829847" cy="587141"/>
            <a:chOff x="6545376" y="4118105"/>
            <a:chExt cx="829847" cy="587141"/>
          </a:xfrm>
        </p:grpSpPr>
        <p:grpSp>
          <p:nvGrpSpPr>
            <p:cNvPr id="49" name="Group 48">
              <a:extLst>
                <a:ext uri="{FF2B5EF4-FFF2-40B4-BE49-F238E27FC236}">
                  <a16:creationId xmlns:a16="http://schemas.microsoft.com/office/drawing/2014/main" id="{E6F66DDB-0AEB-41DF-ABF0-04A27685CEFA}"/>
                </a:ext>
              </a:extLst>
            </p:cNvPr>
            <p:cNvGrpSpPr/>
            <p:nvPr/>
          </p:nvGrpSpPr>
          <p:grpSpPr>
            <a:xfrm>
              <a:off x="6749581" y="4118105"/>
              <a:ext cx="625642" cy="587141"/>
              <a:chOff x="7505220" y="5070326"/>
              <a:chExt cx="625642" cy="587141"/>
            </a:xfrm>
          </p:grpSpPr>
          <p:sp>
            <p:nvSpPr>
              <p:cNvPr id="50" name="Oval 49">
                <a:extLst>
                  <a:ext uri="{FF2B5EF4-FFF2-40B4-BE49-F238E27FC236}">
                    <a16:creationId xmlns:a16="http://schemas.microsoft.com/office/drawing/2014/main" id="{11651B10-9AD6-4397-A9ED-99B46AC3C169}"/>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0B168043-2D43-47F3-A990-AEA4DAE5046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sp>
          <p:nvSpPr>
            <p:cNvPr id="5" name="TextBox 4">
              <a:extLst>
                <a:ext uri="{FF2B5EF4-FFF2-40B4-BE49-F238E27FC236}">
                  <a16:creationId xmlns:a16="http://schemas.microsoft.com/office/drawing/2014/main" id="{033B517C-0BDA-4D97-9A65-7F1FA764D79B}"/>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nvGrpSpPr>
          <p:cNvPr id="57" name="Group 56">
            <a:extLst>
              <a:ext uri="{FF2B5EF4-FFF2-40B4-BE49-F238E27FC236}">
                <a16:creationId xmlns:a16="http://schemas.microsoft.com/office/drawing/2014/main" id="{715F9C9B-8C1C-4E06-8874-8262244E53A8}"/>
              </a:ext>
            </a:extLst>
          </p:cNvPr>
          <p:cNvGrpSpPr/>
          <p:nvPr/>
        </p:nvGrpSpPr>
        <p:grpSpPr>
          <a:xfrm>
            <a:off x="5901065" y="4939448"/>
            <a:ext cx="625642" cy="587141"/>
            <a:chOff x="7505220" y="5070326"/>
            <a:chExt cx="625642" cy="587141"/>
          </a:xfrm>
        </p:grpSpPr>
        <p:sp>
          <p:nvSpPr>
            <p:cNvPr id="58" name="Oval 57">
              <a:extLst>
                <a:ext uri="{FF2B5EF4-FFF2-40B4-BE49-F238E27FC236}">
                  <a16:creationId xmlns:a16="http://schemas.microsoft.com/office/drawing/2014/main" id="{E9CC7C2A-11E4-4BC5-ACF2-76FB71D14C9A}"/>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0825A852-EFA8-4E93-BD60-246BE94DA22F}"/>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grpSp>
        <p:nvGrpSpPr>
          <p:cNvPr id="53" name="Group 52">
            <a:extLst>
              <a:ext uri="{FF2B5EF4-FFF2-40B4-BE49-F238E27FC236}">
                <a16:creationId xmlns:a16="http://schemas.microsoft.com/office/drawing/2014/main" id="{57F92506-041B-46A0-AF5E-D283CDB4FB18}"/>
              </a:ext>
            </a:extLst>
          </p:cNvPr>
          <p:cNvGrpSpPr/>
          <p:nvPr/>
        </p:nvGrpSpPr>
        <p:grpSpPr>
          <a:xfrm>
            <a:off x="3743401" y="4111452"/>
            <a:ext cx="625642" cy="587141"/>
            <a:chOff x="7505220" y="5070326"/>
            <a:chExt cx="625642" cy="587141"/>
          </a:xfrm>
        </p:grpSpPr>
        <p:sp>
          <p:nvSpPr>
            <p:cNvPr id="54" name="Oval 53">
              <a:extLst>
                <a:ext uri="{FF2B5EF4-FFF2-40B4-BE49-F238E27FC236}">
                  <a16:creationId xmlns:a16="http://schemas.microsoft.com/office/drawing/2014/main" id="{8BF7E31B-E7A2-4701-8572-29F5293A8B2C}"/>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0C911B63-6FB8-490E-80CD-40AA4EB408D8}"/>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grpSp>
        <p:nvGrpSpPr>
          <p:cNvPr id="63" name="Group 62">
            <a:extLst>
              <a:ext uri="{FF2B5EF4-FFF2-40B4-BE49-F238E27FC236}">
                <a16:creationId xmlns:a16="http://schemas.microsoft.com/office/drawing/2014/main" id="{1C032BB5-58AF-40D1-AE5F-6A36B8B30B69}"/>
              </a:ext>
            </a:extLst>
          </p:cNvPr>
          <p:cNvGrpSpPr/>
          <p:nvPr/>
        </p:nvGrpSpPr>
        <p:grpSpPr>
          <a:xfrm>
            <a:off x="7404700" y="4108928"/>
            <a:ext cx="829847" cy="587141"/>
            <a:chOff x="6545376" y="4118105"/>
            <a:chExt cx="829847" cy="587141"/>
          </a:xfrm>
        </p:grpSpPr>
        <p:grpSp>
          <p:nvGrpSpPr>
            <p:cNvPr id="64" name="Group 63">
              <a:extLst>
                <a:ext uri="{FF2B5EF4-FFF2-40B4-BE49-F238E27FC236}">
                  <a16:creationId xmlns:a16="http://schemas.microsoft.com/office/drawing/2014/main" id="{2734BBC2-1B9E-4701-ACEE-5EA19981BA0F}"/>
                </a:ext>
              </a:extLst>
            </p:cNvPr>
            <p:cNvGrpSpPr/>
            <p:nvPr/>
          </p:nvGrpSpPr>
          <p:grpSpPr>
            <a:xfrm>
              <a:off x="6749581" y="4118105"/>
              <a:ext cx="625642" cy="587141"/>
              <a:chOff x="7505220" y="5070326"/>
              <a:chExt cx="625642" cy="587141"/>
            </a:xfrm>
          </p:grpSpPr>
          <p:sp>
            <p:nvSpPr>
              <p:cNvPr id="66" name="Oval 65">
                <a:extLst>
                  <a:ext uri="{FF2B5EF4-FFF2-40B4-BE49-F238E27FC236}">
                    <a16:creationId xmlns:a16="http://schemas.microsoft.com/office/drawing/2014/main" id="{3F98B2C1-5090-4913-AAAD-185A38CF251E}"/>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09AE0211-0AC1-4318-B7B2-6D6857013F26}"/>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sp>
          <p:nvSpPr>
            <p:cNvPr id="65" name="TextBox 64">
              <a:extLst>
                <a:ext uri="{FF2B5EF4-FFF2-40B4-BE49-F238E27FC236}">
                  <a16:creationId xmlns:a16="http://schemas.microsoft.com/office/drawing/2014/main" id="{B5C39F8E-95F8-4486-BA61-DCAF4ED658AA}"/>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nvGrpSpPr>
          <p:cNvPr id="9" name="Group 8">
            <a:extLst>
              <a:ext uri="{FF2B5EF4-FFF2-40B4-BE49-F238E27FC236}">
                <a16:creationId xmlns:a16="http://schemas.microsoft.com/office/drawing/2014/main" id="{5670740A-432A-476D-A1B3-213FF4E871FB}"/>
              </a:ext>
            </a:extLst>
          </p:cNvPr>
          <p:cNvGrpSpPr/>
          <p:nvPr/>
        </p:nvGrpSpPr>
        <p:grpSpPr>
          <a:xfrm>
            <a:off x="4270807" y="4967615"/>
            <a:ext cx="3968837" cy="587141"/>
            <a:chOff x="3406386" y="4939448"/>
            <a:chExt cx="3968837" cy="587141"/>
          </a:xfrm>
        </p:grpSpPr>
        <p:cxnSp>
          <p:nvCxnSpPr>
            <p:cNvPr id="60" name="Connector: Curved 59">
              <a:extLst>
                <a:ext uri="{FF2B5EF4-FFF2-40B4-BE49-F238E27FC236}">
                  <a16:creationId xmlns:a16="http://schemas.microsoft.com/office/drawing/2014/main" id="{2045BFB0-54CD-4517-8F0B-569B021E56B8}"/>
                </a:ext>
              </a:extLst>
            </p:cNvPr>
            <p:cNvCxnSpPr>
              <a:cxnSpLocks/>
            </p:cNvCxnSpPr>
            <p:nvPr/>
          </p:nvCxnSpPr>
          <p:spPr>
            <a:xfrm rot="5400000" flipH="1" flipV="1">
              <a:off x="5098142" y="3325200"/>
              <a:ext cx="12700" cy="3396212"/>
            </a:xfrm>
            <a:prstGeom prst="curvedConnector3">
              <a:avLst>
                <a:gd name="adj1" fmla="val 2477047"/>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66F1BCBE-DEE5-4382-8673-F02BAC1510CE}"/>
                </a:ext>
              </a:extLst>
            </p:cNvPr>
            <p:cNvGrpSpPr/>
            <p:nvPr/>
          </p:nvGrpSpPr>
          <p:grpSpPr>
            <a:xfrm>
              <a:off x="6545376" y="4939448"/>
              <a:ext cx="829847" cy="587141"/>
              <a:chOff x="6545376" y="4118105"/>
              <a:chExt cx="829847" cy="587141"/>
            </a:xfrm>
          </p:grpSpPr>
          <p:grpSp>
            <p:nvGrpSpPr>
              <p:cNvPr id="69" name="Group 68">
                <a:extLst>
                  <a:ext uri="{FF2B5EF4-FFF2-40B4-BE49-F238E27FC236}">
                    <a16:creationId xmlns:a16="http://schemas.microsoft.com/office/drawing/2014/main" id="{EB9A5D0C-24CA-4CE7-92DA-DD3C2EC023AC}"/>
                  </a:ext>
                </a:extLst>
              </p:cNvPr>
              <p:cNvGrpSpPr/>
              <p:nvPr/>
            </p:nvGrpSpPr>
            <p:grpSpPr>
              <a:xfrm>
                <a:off x="6749581" y="4118105"/>
                <a:ext cx="625642" cy="587141"/>
                <a:chOff x="7505220" y="5070326"/>
                <a:chExt cx="625642" cy="587141"/>
              </a:xfrm>
            </p:grpSpPr>
            <p:sp>
              <p:nvSpPr>
                <p:cNvPr id="71" name="Oval 70">
                  <a:extLst>
                    <a:ext uri="{FF2B5EF4-FFF2-40B4-BE49-F238E27FC236}">
                      <a16:creationId xmlns:a16="http://schemas.microsoft.com/office/drawing/2014/main" id="{9E5FE668-37B7-493D-9AA4-5D6833CFDB54}"/>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a:extLst>
                    <a:ext uri="{FF2B5EF4-FFF2-40B4-BE49-F238E27FC236}">
                      <a16:creationId xmlns:a16="http://schemas.microsoft.com/office/drawing/2014/main" id="{31BD3448-CB7B-4263-B15D-3928F5790D1E}"/>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sp>
            <p:nvSpPr>
              <p:cNvPr id="70" name="TextBox 69">
                <a:extLst>
                  <a:ext uri="{FF2B5EF4-FFF2-40B4-BE49-F238E27FC236}">
                    <a16:creationId xmlns:a16="http://schemas.microsoft.com/office/drawing/2014/main" id="{66E72C4D-6ED6-4A1A-A73E-68E2E32B179F}"/>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grpSp>
        <p:nvGrpSpPr>
          <p:cNvPr id="74" name="Group 73">
            <a:extLst>
              <a:ext uri="{FF2B5EF4-FFF2-40B4-BE49-F238E27FC236}">
                <a16:creationId xmlns:a16="http://schemas.microsoft.com/office/drawing/2014/main" id="{0351CA98-1BBB-4CC2-9CDD-2B59724131A0}"/>
              </a:ext>
            </a:extLst>
          </p:cNvPr>
          <p:cNvGrpSpPr/>
          <p:nvPr/>
        </p:nvGrpSpPr>
        <p:grpSpPr>
          <a:xfrm>
            <a:off x="2906962" y="4939448"/>
            <a:ext cx="625642" cy="587141"/>
            <a:chOff x="7505220" y="5070326"/>
            <a:chExt cx="625642" cy="587141"/>
          </a:xfrm>
        </p:grpSpPr>
        <p:sp>
          <p:nvSpPr>
            <p:cNvPr id="76" name="Oval 75">
              <a:extLst>
                <a:ext uri="{FF2B5EF4-FFF2-40B4-BE49-F238E27FC236}">
                  <a16:creationId xmlns:a16="http://schemas.microsoft.com/office/drawing/2014/main" id="{0C91AA98-02E6-4214-92D3-8BBB312820F7}"/>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412F5F1B-CA78-488F-B093-BAF491F2533C}"/>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grpSp>
        <p:nvGrpSpPr>
          <p:cNvPr id="61" name="Group 60">
            <a:extLst>
              <a:ext uri="{FF2B5EF4-FFF2-40B4-BE49-F238E27FC236}">
                <a16:creationId xmlns:a16="http://schemas.microsoft.com/office/drawing/2014/main" id="{34650946-EBF3-4037-AF42-1DB3C3D8CE6B}"/>
              </a:ext>
            </a:extLst>
          </p:cNvPr>
          <p:cNvGrpSpPr/>
          <p:nvPr/>
        </p:nvGrpSpPr>
        <p:grpSpPr>
          <a:xfrm>
            <a:off x="3735605" y="4948715"/>
            <a:ext cx="625642" cy="587141"/>
            <a:chOff x="7505220" y="5070326"/>
            <a:chExt cx="625642" cy="587141"/>
          </a:xfrm>
        </p:grpSpPr>
        <p:sp>
          <p:nvSpPr>
            <p:cNvPr id="62" name="Oval 61">
              <a:extLst>
                <a:ext uri="{FF2B5EF4-FFF2-40B4-BE49-F238E27FC236}">
                  <a16:creationId xmlns:a16="http://schemas.microsoft.com/office/drawing/2014/main" id="{4F99DFBF-3009-499C-81B5-6C1B56BBE39B}"/>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a:extLst>
                <a:ext uri="{FF2B5EF4-FFF2-40B4-BE49-F238E27FC236}">
                  <a16:creationId xmlns:a16="http://schemas.microsoft.com/office/drawing/2014/main" id="{65EE2DE6-348F-4169-91D2-D35C2296CD87}"/>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grpSp>
        <p:nvGrpSpPr>
          <p:cNvPr id="80" name="Group 79">
            <a:extLst>
              <a:ext uri="{FF2B5EF4-FFF2-40B4-BE49-F238E27FC236}">
                <a16:creationId xmlns:a16="http://schemas.microsoft.com/office/drawing/2014/main" id="{0186708F-A12B-4414-A05C-E9EDDC059043}"/>
              </a:ext>
            </a:extLst>
          </p:cNvPr>
          <p:cNvGrpSpPr/>
          <p:nvPr/>
        </p:nvGrpSpPr>
        <p:grpSpPr>
          <a:xfrm>
            <a:off x="6574853" y="4985813"/>
            <a:ext cx="829847" cy="587141"/>
            <a:chOff x="6545376" y="4118105"/>
            <a:chExt cx="829847" cy="587141"/>
          </a:xfrm>
        </p:grpSpPr>
        <p:grpSp>
          <p:nvGrpSpPr>
            <p:cNvPr id="81" name="Group 80">
              <a:extLst>
                <a:ext uri="{FF2B5EF4-FFF2-40B4-BE49-F238E27FC236}">
                  <a16:creationId xmlns:a16="http://schemas.microsoft.com/office/drawing/2014/main" id="{8EEB1E92-39BE-477B-BDD3-482E79FAD429}"/>
                </a:ext>
              </a:extLst>
            </p:cNvPr>
            <p:cNvGrpSpPr/>
            <p:nvPr/>
          </p:nvGrpSpPr>
          <p:grpSpPr>
            <a:xfrm>
              <a:off x="6749581" y="4118105"/>
              <a:ext cx="625642" cy="587141"/>
              <a:chOff x="7505220" y="5070326"/>
              <a:chExt cx="625642" cy="587141"/>
            </a:xfrm>
          </p:grpSpPr>
          <p:sp>
            <p:nvSpPr>
              <p:cNvPr id="83" name="Oval 82">
                <a:extLst>
                  <a:ext uri="{FF2B5EF4-FFF2-40B4-BE49-F238E27FC236}">
                    <a16:creationId xmlns:a16="http://schemas.microsoft.com/office/drawing/2014/main" id="{06902044-A4E0-4EFA-8373-88BD125CA81C}"/>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09676184-2A8C-48CB-9911-9EBE62A33047}"/>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sp>
          <p:nvSpPr>
            <p:cNvPr id="82" name="TextBox 81">
              <a:extLst>
                <a:ext uri="{FF2B5EF4-FFF2-40B4-BE49-F238E27FC236}">
                  <a16:creationId xmlns:a16="http://schemas.microsoft.com/office/drawing/2014/main" id="{E549BBD6-E60B-4B5C-BD13-ECBEF69CC0B7}"/>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710FDB6-BB69-4ABC-9881-849FAB709AD1}"/>
                  </a:ext>
                </a:extLst>
              </p:cNvPr>
              <p:cNvSpPr txBox="1"/>
              <p:nvPr/>
            </p:nvSpPr>
            <p:spPr>
              <a:xfrm>
                <a:off x="6559296" y="2287761"/>
                <a:ext cx="3291990" cy="814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r>
                        <a:rPr lang="en-US" sz="200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11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85" name="TextBox 84">
                <a:extLst>
                  <a:ext uri="{FF2B5EF4-FFF2-40B4-BE49-F238E27FC236}">
                    <a16:creationId xmlns:a16="http://schemas.microsoft.com/office/drawing/2014/main" id="{F710FDB6-BB69-4ABC-9881-849FAB709AD1}"/>
                  </a:ext>
                </a:extLst>
              </p:cNvPr>
              <p:cNvSpPr txBox="1">
                <a:spLocks noRot="1" noChangeAspect="1" noMove="1" noResize="1" noEditPoints="1" noAdjustHandles="1" noChangeArrowheads="1" noChangeShapeType="1" noTextEdit="1"/>
              </p:cNvSpPr>
              <p:nvPr/>
            </p:nvSpPr>
            <p:spPr>
              <a:xfrm>
                <a:off x="6559296" y="2287761"/>
                <a:ext cx="3291990" cy="8146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7938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7AE0-39E7-4EED-9C87-3E46B5BFC55F}"/>
              </a:ext>
            </a:extLst>
          </p:cNvPr>
          <p:cNvSpPr>
            <a:spLocks noGrp="1"/>
          </p:cNvSpPr>
          <p:nvPr>
            <p:ph type="title"/>
          </p:nvPr>
        </p:nvSpPr>
        <p:spPr/>
        <p:txBody>
          <a:bodyPr/>
          <a:lstStyle/>
          <a:p>
            <a:r>
              <a:rPr lang="zh-CN" altLang="en-US" dirty="0"/>
              <a:t>小结</a:t>
            </a:r>
            <a:endParaRPr lang="en-US" dirty="0"/>
          </a:p>
        </p:txBody>
      </p:sp>
      <p:sp>
        <p:nvSpPr>
          <p:cNvPr id="3" name="Text Placeholder 2">
            <a:extLst>
              <a:ext uri="{FF2B5EF4-FFF2-40B4-BE49-F238E27FC236}">
                <a16:creationId xmlns:a16="http://schemas.microsoft.com/office/drawing/2014/main" id="{99DAFC2D-CF29-4966-A67A-AC2661B83578}"/>
              </a:ext>
            </a:extLst>
          </p:cNvPr>
          <p:cNvSpPr>
            <a:spLocks noGrp="1"/>
          </p:cNvSpPr>
          <p:nvPr>
            <p:ph type="body" sz="quarter" idx="10"/>
          </p:nvPr>
        </p:nvSpPr>
        <p:spPr>
          <a:xfrm>
            <a:off x="584200" y="1435497"/>
            <a:ext cx="11018520" cy="2277547"/>
          </a:xfrm>
        </p:spPr>
        <p:txBody>
          <a:bodyPr/>
          <a:lstStyle/>
          <a:p>
            <a:r>
              <a:rPr lang="zh-CN" altLang="en-US" dirty="0"/>
              <a:t>为矩阵运算设计专用芯片（</a:t>
            </a:r>
            <a:r>
              <a:rPr lang="en-US" altLang="zh-CN" dirty="0"/>
              <a:t>ASIC)</a:t>
            </a:r>
          </a:p>
          <a:p>
            <a:pPr lvl="1"/>
            <a:r>
              <a:rPr lang="zh-CN" altLang="en-US" dirty="0"/>
              <a:t>低精度量化</a:t>
            </a:r>
            <a:endParaRPr lang="en-US" altLang="zh-CN" dirty="0"/>
          </a:p>
          <a:p>
            <a:pPr lvl="1"/>
            <a:r>
              <a:rPr lang="zh-CN" altLang="en-US" dirty="0"/>
              <a:t>基于</a:t>
            </a:r>
            <a:r>
              <a:rPr lang="en-US" altLang="zh-CN" dirty="0"/>
              <a:t>CISC</a:t>
            </a:r>
            <a:r>
              <a:rPr lang="zh-CN" altLang="en-US" dirty="0"/>
              <a:t>的简化指令集</a:t>
            </a:r>
            <a:endParaRPr lang="en-US" altLang="zh-CN" dirty="0"/>
          </a:p>
          <a:p>
            <a:pPr lvl="1"/>
            <a:r>
              <a:rPr lang="zh-CN" altLang="en-US" dirty="0"/>
              <a:t>高度并行的矩阵处理单元（</a:t>
            </a:r>
            <a:r>
              <a:rPr lang="en-US" altLang="zh-CN" dirty="0"/>
              <a:t>MXU)</a:t>
            </a:r>
          </a:p>
          <a:p>
            <a:pPr lvl="1"/>
            <a:r>
              <a:rPr lang="zh-CN" altLang="en-US" dirty="0"/>
              <a:t>节省访存的核心：脉动阵列</a:t>
            </a:r>
            <a:endParaRPr lang="en-US" altLang="zh-CN" dirty="0"/>
          </a:p>
          <a:p>
            <a:pPr lvl="1"/>
            <a:endParaRPr lang="en-US" dirty="0"/>
          </a:p>
        </p:txBody>
      </p:sp>
      <p:pic>
        <p:nvPicPr>
          <p:cNvPr id="4" name="Picture 3">
            <a:extLst>
              <a:ext uri="{FF2B5EF4-FFF2-40B4-BE49-F238E27FC236}">
                <a16:creationId xmlns:a16="http://schemas.microsoft.com/office/drawing/2014/main" id="{38F1E121-D82F-4AE3-80DF-2491C80052FD}"/>
              </a:ext>
            </a:extLst>
          </p:cNvPr>
          <p:cNvPicPr>
            <a:picLocks noChangeAspect="1"/>
          </p:cNvPicPr>
          <p:nvPr/>
        </p:nvPicPr>
        <p:blipFill>
          <a:blip r:embed="rId2"/>
          <a:stretch>
            <a:fillRect/>
          </a:stretch>
        </p:blipFill>
        <p:spPr>
          <a:xfrm>
            <a:off x="1188252" y="3464866"/>
            <a:ext cx="4248971" cy="2883542"/>
          </a:xfrm>
          <a:prstGeom prst="rect">
            <a:avLst/>
          </a:prstGeom>
        </p:spPr>
      </p:pic>
      <p:pic>
        <p:nvPicPr>
          <p:cNvPr id="5" name="Picture 4">
            <a:extLst>
              <a:ext uri="{FF2B5EF4-FFF2-40B4-BE49-F238E27FC236}">
                <a16:creationId xmlns:a16="http://schemas.microsoft.com/office/drawing/2014/main" id="{01971FA1-1357-4317-B628-FB5D4D224185}"/>
              </a:ext>
            </a:extLst>
          </p:cNvPr>
          <p:cNvPicPr>
            <a:picLocks noChangeAspect="1"/>
          </p:cNvPicPr>
          <p:nvPr/>
        </p:nvPicPr>
        <p:blipFill>
          <a:blip r:embed="rId3"/>
          <a:stretch>
            <a:fillRect/>
          </a:stretch>
        </p:blipFill>
        <p:spPr>
          <a:xfrm>
            <a:off x="5778015" y="3220875"/>
            <a:ext cx="2432076" cy="3027758"/>
          </a:xfrm>
          <a:prstGeom prst="rect">
            <a:avLst/>
          </a:prstGeom>
        </p:spPr>
      </p:pic>
      <p:grpSp>
        <p:nvGrpSpPr>
          <p:cNvPr id="61" name="Group 60">
            <a:extLst>
              <a:ext uri="{FF2B5EF4-FFF2-40B4-BE49-F238E27FC236}">
                <a16:creationId xmlns:a16="http://schemas.microsoft.com/office/drawing/2014/main" id="{81973046-D8FB-410F-94C6-A196B4379E88}"/>
              </a:ext>
            </a:extLst>
          </p:cNvPr>
          <p:cNvGrpSpPr/>
          <p:nvPr/>
        </p:nvGrpSpPr>
        <p:grpSpPr>
          <a:xfrm>
            <a:off x="8831580" y="4680779"/>
            <a:ext cx="1333798" cy="1044382"/>
            <a:chOff x="8242300" y="3978469"/>
            <a:chExt cx="1333798" cy="1044382"/>
          </a:xfrm>
        </p:grpSpPr>
        <p:pic>
          <p:nvPicPr>
            <p:cNvPr id="9" name="Picture 8">
              <a:extLst>
                <a:ext uri="{FF2B5EF4-FFF2-40B4-BE49-F238E27FC236}">
                  <a16:creationId xmlns:a16="http://schemas.microsoft.com/office/drawing/2014/main" id="{221D0EEF-C93C-48C6-AAB7-D9D882D4D964}"/>
                </a:ext>
              </a:extLst>
            </p:cNvPr>
            <p:cNvPicPr>
              <a:picLocks noChangeAspect="1"/>
            </p:cNvPicPr>
            <p:nvPr/>
          </p:nvPicPr>
          <p:blipFill rotWithShape="1">
            <a:blip r:embed="rId3"/>
            <a:srcRect l="4866" t="28639" r="5263" b="15881"/>
            <a:stretch/>
          </p:blipFill>
          <p:spPr>
            <a:xfrm>
              <a:off x="8242300" y="4032444"/>
              <a:ext cx="1288683" cy="990407"/>
            </a:xfrm>
            <a:prstGeom prst="rect">
              <a:avLst/>
            </a:prstGeom>
          </p:spPr>
        </p:pic>
        <p:cxnSp>
          <p:nvCxnSpPr>
            <p:cNvPr id="12" name="Straight Arrow Connector 11">
              <a:extLst>
                <a:ext uri="{FF2B5EF4-FFF2-40B4-BE49-F238E27FC236}">
                  <a16:creationId xmlns:a16="http://schemas.microsoft.com/office/drawing/2014/main" id="{DDA14C2B-E472-4320-BB33-4CC6818D4C03}"/>
                </a:ext>
              </a:extLst>
            </p:cNvPr>
            <p:cNvCxnSpPr>
              <a:cxnSpLocks/>
            </p:cNvCxnSpPr>
            <p:nvPr/>
          </p:nvCxnSpPr>
          <p:spPr>
            <a:xfrm flipV="1">
              <a:off x="8426980"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EBDDBD-5D72-428D-8617-605C13E231C9}"/>
                </a:ext>
              </a:extLst>
            </p:cNvPr>
            <p:cNvCxnSpPr>
              <a:cxnSpLocks/>
            </p:cNvCxnSpPr>
            <p:nvPr/>
          </p:nvCxnSpPr>
          <p:spPr>
            <a:xfrm flipV="1">
              <a:off x="8739718"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409973-CB38-42E3-A83B-E639DFCB2DE8}"/>
                </a:ext>
              </a:extLst>
            </p:cNvPr>
            <p:cNvCxnSpPr>
              <a:cxnSpLocks/>
            </p:cNvCxnSpPr>
            <p:nvPr/>
          </p:nvCxnSpPr>
          <p:spPr>
            <a:xfrm flipV="1">
              <a:off x="9051396"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D7EDAF-BA7E-40EF-A440-40EAC3FA1FEE}"/>
                </a:ext>
              </a:extLst>
            </p:cNvPr>
            <p:cNvCxnSpPr>
              <a:cxnSpLocks/>
            </p:cNvCxnSpPr>
            <p:nvPr/>
          </p:nvCxnSpPr>
          <p:spPr>
            <a:xfrm flipV="1">
              <a:off x="9364134"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315BD0B-99E2-4689-A40F-FE40452606EB}"/>
                </a:ext>
              </a:extLst>
            </p:cNvPr>
            <p:cNvCxnSpPr>
              <a:cxnSpLocks/>
            </p:cNvCxnSpPr>
            <p:nvPr/>
          </p:nvCxnSpPr>
          <p:spPr>
            <a:xfrm flipV="1">
              <a:off x="8426980"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EE6937-6173-41E5-9B6B-1BD3443661B4}"/>
                </a:ext>
              </a:extLst>
            </p:cNvPr>
            <p:cNvCxnSpPr>
              <a:cxnSpLocks/>
            </p:cNvCxnSpPr>
            <p:nvPr/>
          </p:nvCxnSpPr>
          <p:spPr>
            <a:xfrm flipV="1">
              <a:off x="8739718"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18A5AFA-98D6-45EA-A80A-0BFC20E686BD}"/>
                </a:ext>
              </a:extLst>
            </p:cNvPr>
            <p:cNvCxnSpPr>
              <a:cxnSpLocks/>
            </p:cNvCxnSpPr>
            <p:nvPr/>
          </p:nvCxnSpPr>
          <p:spPr>
            <a:xfrm flipV="1">
              <a:off x="9051396"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0CD9BE-4176-4112-A861-60BBAC8F2D6A}"/>
                </a:ext>
              </a:extLst>
            </p:cNvPr>
            <p:cNvCxnSpPr>
              <a:cxnSpLocks/>
            </p:cNvCxnSpPr>
            <p:nvPr/>
          </p:nvCxnSpPr>
          <p:spPr>
            <a:xfrm flipV="1">
              <a:off x="9364134"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ACBED4-D75C-4F62-B47E-81902008A87D}"/>
                </a:ext>
              </a:extLst>
            </p:cNvPr>
            <p:cNvCxnSpPr>
              <a:cxnSpLocks/>
            </p:cNvCxnSpPr>
            <p:nvPr/>
          </p:nvCxnSpPr>
          <p:spPr>
            <a:xfrm flipV="1">
              <a:off x="8426980"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1C5DB0-474C-48B4-A007-CD3ACF1FE278}"/>
                </a:ext>
              </a:extLst>
            </p:cNvPr>
            <p:cNvCxnSpPr>
              <a:cxnSpLocks/>
            </p:cNvCxnSpPr>
            <p:nvPr/>
          </p:nvCxnSpPr>
          <p:spPr>
            <a:xfrm flipV="1">
              <a:off x="8739718"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758AC9-B2D2-41A4-BCF0-6743F6F858C4}"/>
                </a:ext>
              </a:extLst>
            </p:cNvPr>
            <p:cNvCxnSpPr>
              <a:cxnSpLocks/>
            </p:cNvCxnSpPr>
            <p:nvPr/>
          </p:nvCxnSpPr>
          <p:spPr>
            <a:xfrm flipV="1">
              <a:off x="9051396"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9C8F4A-1B2F-4889-A902-F630FC656705}"/>
                </a:ext>
              </a:extLst>
            </p:cNvPr>
            <p:cNvCxnSpPr>
              <a:cxnSpLocks/>
            </p:cNvCxnSpPr>
            <p:nvPr/>
          </p:nvCxnSpPr>
          <p:spPr>
            <a:xfrm flipV="1">
              <a:off x="9364134"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5DF7A16-2F43-48A5-A0E1-749490CC1E69}"/>
                </a:ext>
              </a:extLst>
            </p:cNvPr>
            <p:cNvCxnSpPr>
              <a:cxnSpLocks/>
            </p:cNvCxnSpPr>
            <p:nvPr/>
          </p:nvCxnSpPr>
          <p:spPr>
            <a:xfrm flipV="1">
              <a:off x="8426980"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B337ED-D9A3-4AC9-BA25-B52B75DDDE05}"/>
                </a:ext>
              </a:extLst>
            </p:cNvPr>
            <p:cNvCxnSpPr>
              <a:cxnSpLocks/>
            </p:cNvCxnSpPr>
            <p:nvPr/>
          </p:nvCxnSpPr>
          <p:spPr>
            <a:xfrm flipV="1">
              <a:off x="8739718"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59D9A7-964F-4B8A-B92D-644277DF87B4}"/>
                </a:ext>
              </a:extLst>
            </p:cNvPr>
            <p:cNvCxnSpPr>
              <a:cxnSpLocks/>
            </p:cNvCxnSpPr>
            <p:nvPr/>
          </p:nvCxnSpPr>
          <p:spPr>
            <a:xfrm flipV="1">
              <a:off x="9051396"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092CE67-992C-4DC0-9D1B-80455373E6C1}"/>
                </a:ext>
              </a:extLst>
            </p:cNvPr>
            <p:cNvCxnSpPr>
              <a:cxnSpLocks/>
            </p:cNvCxnSpPr>
            <p:nvPr/>
          </p:nvCxnSpPr>
          <p:spPr>
            <a:xfrm flipV="1">
              <a:off x="9364134"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55AE5B-5645-4D2A-BD61-FD4A40CBA8AB}"/>
                </a:ext>
              </a:extLst>
            </p:cNvPr>
            <p:cNvCxnSpPr>
              <a:cxnSpLocks/>
            </p:cNvCxnSpPr>
            <p:nvPr/>
          </p:nvCxnSpPr>
          <p:spPr>
            <a:xfrm flipV="1">
              <a:off x="8426980"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321F78-EBD0-4F65-984B-3F39D86E2372}"/>
                </a:ext>
              </a:extLst>
            </p:cNvPr>
            <p:cNvCxnSpPr>
              <a:cxnSpLocks/>
            </p:cNvCxnSpPr>
            <p:nvPr/>
          </p:nvCxnSpPr>
          <p:spPr>
            <a:xfrm flipV="1">
              <a:off x="8739718"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C0E985A-133D-42E1-AA0C-1FEFDA5C7BEC}"/>
                </a:ext>
              </a:extLst>
            </p:cNvPr>
            <p:cNvCxnSpPr>
              <a:cxnSpLocks/>
            </p:cNvCxnSpPr>
            <p:nvPr/>
          </p:nvCxnSpPr>
          <p:spPr>
            <a:xfrm flipV="1">
              <a:off x="9051396"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142C90-5E39-4604-A5D7-48307351FFA4}"/>
                </a:ext>
              </a:extLst>
            </p:cNvPr>
            <p:cNvCxnSpPr>
              <a:cxnSpLocks/>
            </p:cNvCxnSpPr>
            <p:nvPr/>
          </p:nvCxnSpPr>
          <p:spPr>
            <a:xfrm flipV="1">
              <a:off x="9364134"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C54F03-401D-4D45-94C9-E34DEE010B6E}"/>
                </a:ext>
              </a:extLst>
            </p:cNvPr>
            <p:cNvCxnSpPr>
              <a:cxnSpLocks/>
            </p:cNvCxnSpPr>
            <p:nvPr/>
          </p:nvCxnSpPr>
          <p:spPr>
            <a:xfrm>
              <a:off x="853122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2F17F7F-63DD-4CB3-8175-4C58AB20C2A1}"/>
                </a:ext>
              </a:extLst>
            </p:cNvPr>
            <p:cNvCxnSpPr>
              <a:cxnSpLocks/>
            </p:cNvCxnSpPr>
            <p:nvPr/>
          </p:nvCxnSpPr>
          <p:spPr>
            <a:xfrm>
              <a:off x="8843778"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D6473ED-8DBA-49DB-ACEE-239CB0346FA7}"/>
                </a:ext>
              </a:extLst>
            </p:cNvPr>
            <p:cNvCxnSpPr>
              <a:cxnSpLocks/>
            </p:cNvCxnSpPr>
            <p:nvPr/>
          </p:nvCxnSpPr>
          <p:spPr>
            <a:xfrm>
              <a:off x="9169032"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A7A8356-9B24-4B17-918D-BA5E3C263DBF}"/>
                </a:ext>
              </a:extLst>
            </p:cNvPr>
            <p:cNvCxnSpPr>
              <a:cxnSpLocks/>
            </p:cNvCxnSpPr>
            <p:nvPr/>
          </p:nvCxnSpPr>
          <p:spPr>
            <a:xfrm>
              <a:off x="948158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18BE95D-E856-498D-A627-0DF24519E802}"/>
                </a:ext>
              </a:extLst>
            </p:cNvPr>
            <p:cNvCxnSpPr>
              <a:cxnSpLocks/>
            </p:cNvCxnSpPr>
            <p:nvPr/>
          </p:nvCxnSpPr>
          <p:spPr>
            <a:xfrm>
              <a:off x="852926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9C3CFE7-8738-4486-BBE5-B41F8F2B9AB2}"/>
                </a:ext>
              </a:extLst>
            </p:cNvPr>
            <p:cNvCxnSpPr>
              <a:cxnSpLocks/>
            </p:cNvCxnSpPr>
            <p:nvPr/>
          </p:nvCxnSpPr>
          <p:spPr>
            <a:xfrm>
              <a:off x="8841822"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476897-E9D0-4800-B1D1-EDD87C083F28}"/>
                </a:ext>
              </a:extLst>
            </p:cNvPr>
            <p:cNvCxnSpPr>
              <a:cxnSpLocks/>
            </p:cNvCxnSpPr>
            <p:nvPr/>
          </p:nvCxnSpPr>
          <p:spPr>
            <a:xfrm>
              <a:off x="9167076"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20B6454-7C90-4056-8737-1F114DDF8FAE}"/>
                </a:ext>
              </a:extLst>
            </p:cNvPr>
            <p:cNvCxnSpPr>
              <a:cxnSpLocks/>
            </p:cNvCxnSpPr>
            <p:nvPr/>
          </p:nvCxnSpPr>
          <p:spPr>
            <a:xfrm>
              <a:off x="947962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05AD87E-EA54-4C55-9A16-95E0130D4798}"/>
                </a:ext>
              </a:extLst>
            </p:cNvPr>
            <p:cNvCxnSpPr>
              <a:cxnSpLocks/>
            </p:cNvCxnSpPr>
            <p:nvPr/>
          </p:nvCxnSpPr>
          <p:spPr>
            <a:xfrm>
              <a:off x="854001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667CAD7-ED8B-492C-929B-15D08C09D351}"/>
                </a:ext>
              </a:extLst>
            </p:cNvPr>
            <p:cNvCxnSpPr>
              <a:cxnSpLocks/>
            </p:cNvCxnSpPr>
            <p:nvPr/>
          </p:nvCxnSpPr>
          <p:spPr>
            <a:xfrm>
              <a:off x="8852566"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7439A-4A38-4659-8C34-A1202494EB27}"/>
                </a:ext>
              </a:extLst>
            </p:cNvPr>
            <p:cNvCxnSpPr>
              <a:cxnSpLocks/>
            </p:cNvCxnSpPr>
            <p:nvPr/>
          </p:nvCxnSpPr>
          <p:spPr>
            <a:xfrm>
              <a:off x="9177820"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8FD9A6-9861-45F4-B623-1848C6F5F6B4}"/>
                </a:ext>
              </a:extLst>
            </p:cNvPr>
            <p:cNvCxnSpPr>
              <a:cxnSpLocks/>
            </p:cNvCxnSpPr>
            <p:nvPr/>
          </p:nvCxnSpPr>
          <p:spPr>
            <a:xfrm>
              <a:off x="949037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B3E401D-E172-4BD1-8EE8-973A55ABD482}"/>
                </a:ext>
              </a:extLst>
            </p:cNvPr>
            <p:cNvCxnSpPr>
              <a:cxnSpLocks/>
            </p:cNvCxnSpPr>
            <p:nvPr/>
          </p:nvCxnSpPr>
          <p:spPr>
            <a:xfrm>
              <a:off x="852926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A04BA3-AD63-4D07-8314-0C396BBE9043}"/>
                </a:ext>
              </a:extLst>
            </p:cNvPr>
            <p:cNvCxnSpPr>
              <a:cxnSpLocks/>
            </p:cNvCxnSpPr>
            <p:nvPr/>
          </p:nvCxnSpPr>
          <p:spPr>
            <a:xfrm>
              <a:off x="8841822"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F2A292A-1914-4392-AFB4-1C23A6CE5B10}"/>
                </a:ext>
              </a:extLst>
            </p:cNvPr>
            <p:cNvCxnSpPr>
              <a:cxnSpLocks/>
            </p:cNvCxnSpPr>
            <p:nvPr/>
          </p:nvCxnSpPr>
          <p:spPr>
            <a:xfrm>
              <a:off x="9167076"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89988B0-C314-4348-80BE-65FB706E24AC}"/>
                </a:ext>
              </a:extLst>
            </p:cNvPr>
            <p:cNvCxnSpPr>
              <a:cxnSpLocks/>
            </p:cNvCxnSpPr>
            <p:nvPr/>
          </p:nvCxnSpPr>
          <p:spPr>
            <a:xfrm>
              <a:off x="947962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23F04AB-C16E-44A9-84FD-9B1E9A61977F}"/>
                </a:ext>
              </a:extLst>
            </p:cNvPr>
            <p:cNvCxnSpPr>
              <a:cxnSpLocks/>
            </p:cNvCxnSpPr>
            <p:nvPr/>
          </p:nvCxnSpPr>
          <p:spPr>
            <a:xfrm>
              <a:off x="852926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EE89CC5-9EF6-4603-8256-4A07504F58AF}"/>
                </a:ext>
              </a:extLst>
            </p:cNvPr>
            <p:cNvCxnSpPr>
              <a:cxnSpLocks/>
            </p:cNvCxnSpPr>
            <p:nvPr/>
          </p:nvCxnSpPr>
          <p:spPr>
            <a:xfrm>
              <a:off x="8841821"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2C65146-517B-4196-B7FB-C99ED4D3E2AB}"/>
                </a:ext>
              </a:extLst>
            </p:cNvPr>
            <p:cNvCxnSpPr>
              <a:cxnSpLocks/>
            </p:cNvCxnSpPr>
            <p:nvPr/>
          </p:nvCxnSpPr>
          <p:spPr>
            <a:xfrm>
              <a:off x="9167075"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74FA0BC-45EE-4146-A53C-16222682D60A}"/>
                </a:ext>
              </a:extLst>
            </p:cNvPr>
            <p:cNvCxnSpPr>
              <a:cxnSpLocks/>
            </p:cNvCxnSpPr>
            <p:nvPr/>
          </p:nvCxnSpPr>
          <p:spPr>
            <a:xfrm>
              <a:off x="947962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AD139636-DB32-411C-92B6-EB70C23AF169}"/>
              </a:ext>
            </a:extLst>
          </p:cNvPr>
          <p:cNvGrpSpPr/>
          <p:nvPr/>
        </p:nvGrpSpPr>
        <p:grpSpPr>
          <a:xfrm>
            <a:off x="10097705" y="4685541"/>
            <a:ext cx="1333798" cy="1044382"/>
            <a:chOff x="8242300" y="3978469"/>
            <a:chExt cx="1333798" cy="1044382"/>
          </a:xfrm>
        </p:grpSpPr>
        <p:pic>
          <p:nvPicPr>
            <p:cNvPr id="63" name="Picture 62">
              <a:extLst>
                <a:ext uri="{FF2B5EF4-FFF2-40B4-BE49-F238E27FC236}">
                  <a16:creationId xmlns:a16="http://schemas.microsoft.com/office/drawing/2014/main" id="{1FBA8249-4672-4E6A-8474-3D97B82D76DC}"/>
                </a:ext>
              </a:extLst>
            </p:cNvPr>
            <p:cNvPicPr>
              <a:picLocks noChangeAspect="1"/>
            </p:cNvPicPr>
            <p:nvPr/>
          </p:nvPicPr>
          <p:blipFill rotWithShape="1">
            <a:blip r:embed="rId3"/>
            <a:srcRect l="4866" t="28639" r="5263" b="15881"/>
            <a:stretch/>
          </p:blipFill>
          <p:spPr>
            <a:xfrm>
              <a:off x="8242300" y="4032444"/>
              <a:ext cx="1288683" cy="990407"/>
            </a:xfrm>
            <a:prstGeom prst="rect">
              <a:avLst/>
            </a:prstGeom>
          </p:spPr>
        </p:pic>
        <p:cxnSp>
          <p:nvCxnSpPr>
            <p:cNvPr id="64" name="Straight Arrow Connector 63">
              <a:extLst>
                <a:ext uri="{FF2B5EF4-FFF2-40B4-BE49-F238E27FC236}">
                  <a16:creationId xmlns:a16="http://schemas.microsoft.com/office/drawing/2014/main" id="{2BA331F5-0F50-4DEF-983C-9895510C9A25}"/>
                </a:ext>
              </a:extLst>
            </p:cNvPr>
            <p:cNvCxnSpPr>
              <a:cxnSpLocks/>
            </p:cNvCxnSpPr>
            <p:nvPr/>
          </p:nvCxnSpPr>
          <p:spPr>
            <a:xfrm flipV="1">
              <a:off x="8426980"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71C74BE-23FB-4C0F-9B6D-6B02159F92C0}"/>
                </a:ext>
              </a:extLst>
            </p:cNvPr>
            <p:cNvCxnSpPr>
              <a:cxnSpLocks/>
            </p:cNvCxnSpPr>
            <p:nvPr/>
          </p:nvCxnSpPr>
          <p:spPr>
            <a:xfrm flipV="1">
              <a:off x="8739718"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026581D-0082-4F88-8A8C-64B3D1C17837}"/>
                </a:ext>
              </a:extLst>
            </p:cNvPr>
            <p:cNvCxnSpPr>
              <a:cxnSpLocks/>
            </p:cNvCxnSpPr>
            <p:nvPr/>
          </p:nvCxnSpPr>
          <p:spPr>
            <a:xfrm flipV="1">
              <a:off x="9051396"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D0446F-921B-44A1-9A8F-122BB44375E0}"/>
                </a:ext>
              </a:extLst>
            </p:cNvPr>
            <p:cNvCxnSpPr>
              <a:cxnSpLocks/>
            </p:cNvCxnSpPr>
            <p:nvPr/>
          </p:nvCxnSpPr>
          <p:spPr>
            <a:xfrm flipV="1">
              <a:off x="9364134"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B9B761B-4F16-4830-B49A-F0D04C28B155}"/>
                </a:ext>
              </a:extLst>
            </p:cNvPr>
            <p:cNvCxnSpPr>
              <a:cxnSpLocks/>
            </p:cNvCxnSpPr>
            <p:nvPr/>
          </p:nvCxnSpPr>
          <p:spPr>
            <a:xfrm flipV="1">
              <a:off x="8426980"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E5D590A-7546-479F-A982-B1C720828829}"/>
                </a:ext>
              </a:extLst>
            </p:cNvPr>
            <p:cNvCxnSpPr>
              <a:cxnSpLocks/>
            </p:cNvCxnSpPr>
            <p:nvPr/>
          </p:nvCxnSpPr>
          <p:spPr>
            <a:xfrm flipV="1">
              <a:off x="8739718"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FA0DD3A-BA32-4495-8E1D-771D52205F10}"/>
                </a:ext>
              </a:extLst>
            </p:cNvPr>
            <p:cNvCxnSpPr>
              <a:cxnSpLocks/>
            </p:cNvCxnSpPr>
            <p:nvPr/>
          </p:nvCxnSpPr>
          <p:spPr>
            <a:xfrm flipV="1">
              <a:off x="9051396"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9E8B1FB-DD29-422A-A6ED-22A7E98C5AB6}"/>
                </a:ext>
              </a:extLst>
            </p:cNvPr>
            <p:cNvCxnSpPr>
              <a:cxnSpLocks/>
            </p:cNvCxnSpPr>
            <p:nvPr/>
          </p:nvCxnSpPr>
          <p:spPr>
            <a:xfrm flipV="1">
              <a:off x="9364134"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2DE421C-511E-4935-9D06-64D7E26D14E2}"/>
                </a:ext>
              </a:extLst>
            </p:cNvPr>
            <p:cNvCxnSpPr>
              <a:cxnSpLocks/>
            </p:cNvCxnSpPr>
            <p:nvPr/>
          </p:nvCxnSpPr>
          <p:spPr>
            <a:xfrm flipV="1">
              <a:off x="8426980"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340507-18C8-404D-8507-7674DEC44C45}"/>
                </a:ext>
              </a:extLst>
            </p:cNvPr>
            <p:cNvCxnSpPr>
              <a:cxnSpLocks/>
            </p:cNvCxnSpPr>
            <p:nvPr/>
          </p:nvCxnSpPr>
          <p:spPr>
            <a:xfrm flipV="1">
              <a:off x="8739718"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6053BEE-B6F8-425D-88DA-5512F47AC272}"/>
                </a:ext>
              </a:extLst>
            </p:cNvPr>
            <p:cNvCxnSpPr>
              <a:cxnSpLocks/>
            </p:cNvCxnSpPr>
            <p:nvPr/>
          </p:nvCxnSpPr>
          <p:spPr>
            <a:xfrm flipV="1">
              <a:off x="9051396"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4CD8BAF-A273-4DF6-989D-32193847FC8C}"/>
                </a:ext>
              </a:extLst>
            </p:cNvPr>
            <p:cNvCxnSpPr>
              <a:cxnSpLocks/>
            </p:cNvCxnSpPr>
            <p:nvPr/>
          </p:nvCxnSpPr>
          <p:spPr>
            <a:xfrm flipV="1">
              <a:off x="9364134"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10DB735-F9AD-4D04-9107-30D022713AAD}"/>
                </a:ext>
              </a:extLst>
            </p:cNvPr>
            <p:cNvCxnSpPr>
              <a:cxnSpLocks/>
            </p:cNvCxnSpPr>
            <p:nvPr/>
          </p:nvCxnSpPr>
          <p:spPr>
            <a:xfrm flipV="1">
              <a:off x="8426980"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34DCC7A-A44E-4D8E-8B6C-04F2FE1D13CD}"/>
                </a:ext>
              </a:extLst>
            </p:cNvPr>
            <p:cNvCxnSpPr>
              <a:cxnSpLocks/>
            </p:cNvCxnSpPr>
            <p:nvPr/>
          </p:nvCxnSpPr>
          <p:spPr>
            <a:xfrm flipV="1">
              <a:off x="8739718"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690866D-F47E-4D1C-88B9-BE40F6A77058}"/>
                </a:ext>
              </a:extLst>
            </p:cNvPr>
            <p:cNvCxnSpPr>
              <a:cxnSpLocks/>
            </p:cNvCxnSpPr>
            <p:nvPr/>
          </p:nvCxnSpPr>
          <p:spPr>
            <a:xfrm flipV="1">
              <a:off x="9051396"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8308632-0FA1-4DF9-8606-3A9B887C2C17}"/>
                </a:ext>
              </a:extLst>
            </p:cNvPr>
            <p:cNvCxnSpPr>
              <a:cxnSpLocks/>
            </p:cNvCxnSpPr>
            <p:nvPr/>
          </p:nvCxnSpPr>
          <p:spPr>
            <a:xfrm flipV="1">
              <a:off x="9364134"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7C7393B-9C9C-42C2-8CD3-F83FA4C723CA}"/>
                </a:ext>
              </a:extLst>
            </p:cNvPr>
            <p:cNvCxnSpPr>
              <a:cxnSpLocks/>
            </p:cNvCxnSpPr>
            <p:nvPr/>
          </p:nvCxnSpPr>
          <p:spPr>
            <a:xfrm flipV="1">
              <a:off x="8426980"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C09A39A-A84A-4304-BD08-0374AEFF7F6A}"/>
                </a:ext>
              </a:extLst>
            </p:cNvPr>
            <p:cNvCxnSpPr>
              <a:cxnSpLocks/>
            </p:cNvCxnSpPr>
            <p:nvPr/>
          </p:nvCxnSpPr>
          <p:spPr>
            <a:xfrm flipV="1">
              <a:off x="8739718"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BAD77BB-01C1-43EA-A2E3-32B245F174F7}"/>
                </a:ext>
              </a:extLst>
            </p:cNvPr>
            <p:cNvCxnSpPr>
              <a:cxnSpLocks/>
            </p:cNvCxnSpPr>
            <p:nvPr/>
          </p:nvCxnSpPr>
          <p:spPr>
            <a:xfrm flipV="1">
              <a:off x="9051396"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98C552E-8DA2-41F1-89CA-67188FDA721E}"/>
                </a:ext>
              </a:extLst>
            </p:cNvPr>
            <p:cNvCxnSpPr>
              <a:cxnSpLocks/>
            </p:cNvCxnSpPr>
            <p:nvPr/>
          </p:nvCxnSpPr>
          <p:spPr>
            <a:xfrm flipV="1">
              <a:off x="9364134"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626F622-9867-4924-974E-DECA0D5C835C}"/>
                </a:ext>
              </a:extLst>
            </p:cNvPr>
            <p:cNvCxnSpPr>
              <a:cxnSpLocks/>
            </p:cNvCxnSpPr>
            <p:nvPr/>
          </p:nvCxnSpPr>
          <p:spPr>
            <a:xfrm>
              <a:off x="853122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1E30196-2A54-4AA4-B00F-BE9A3F887789}"/>
                </a:ext>
              </a:extLst>
            </p:cNvPr>
            <p:cNvCxnSpPr>
              <a:cxnSpLocks/>
            </p:cNvCxnSpPr>
            <p:nvPr/>
          </p:nvCxnSpPr>
          <p:spPr>
            <a:xfrm>
              <a:off x="8843778"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15F7BB8-ECAB-4549-B5C6-74BFA7613C47}"/>
                </a:ext>
              </a:extLst>
            </p:cNvPr>
            <p:cNvCxnSpPr>
              <a:cxnSpLocks/>
            </p:cNvCxnSpPr>
            <p:nvPr/>
          </p:nvCxnSpPr>
          <p:spPr>
            <a:xfrm>
              <a:off x="9169032"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DA6E675-52A2-4B44-ABA8-442D13B74BC9}"/>
                </a:ext>
              </a:extLst>
            </p:cNvPr>
            <p:cNvCxnSpPr>
              <a:cxnSpLocks/>
            </p:cNvCxnSpPr>
            <p:nvPr/>
          </p:nvCxnSpPr>
          <p:spPr>
            <a:xfrm>
              <a:off x="948158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42CC74D-A234-4F98-A55C-AB64422D5068}"/>
                </a:ext>
              </a:extLst>
            </p:cNvPr>
            <p:cNvCxnSpPr>
              <a:cxnSpLocks/>
            </p:cNvCxnSpPr>
            <p:nvPr/>
          </p:nvCxnSpPr>
          <p:spPr>
            <a:xfrm>
              <a:off x="852926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23322BA-5270-4076-97B8-D340BF600B13}"/>
                </a:ext>
              </a:extLst>
            </p:cNvPr>
            <p:cNvCxnSpPr>
              <a:cxnSpLocks/>
            </p:cNvCxnSpPr>
            <p:nvPr/>
          </p:nvCxnSpPr>
          <p:spPr>
            <a:xfrm>
              <a:off x="8841822"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D0309D7-8623-4000-8FFE-56DA31D88F9C}"/>
                </a:ext>
              </a:extLst>
            </p:cNvPr>
            <p:cNvCxnSpPr>
              <a:cxnSpLocks/>
            </p:cNvCxnSpPr>
            <p:nvPr/>
          </p:nvCxnSpPr>
          <p:spPr>
            <a:xfrm>
              <a:off x="9167076"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F458E0E-6612-430F-9BBA-1C0A3E985A56}"/>
                </a:ext>
              </a:extLst>
            </p:cNvPr>
            <p:cNvCxnSpPr>
              <a:cxnSpLocks/>
            </p:cNvCxnSpPr>
            <p:nvPr/>
          </p:nvCxnSpPr>
          <p:spPr>
            <a:xfrm>
              <a:off x="947962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6F1F693-5481-436D-B6F0-2364C0E49282}"/>
                </a:ext>
              </a:extLst>
            </p:cNvPr>
            <p:cNvCxnSpPr>
              <a:cxnSpLocks/>
            </p:cNvCxnSpPr>
            <p:nvPr/>
          </p:nvCxnSpPr>
          <p:spPr>
            <a:xfrm>
              <a:off x="854001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915228-7CEF-48DC-AA21-F5AD8D42E00B}"/>
                </a:ext>
              </a:extLst>
            </p:cNvPr>
            <p:cNvCxnSpPr>
              <a:cxnSpLocks/>
            </p:cNvCxnSpPr>
            <p:nvPr/>
          </p:nvCxnSpPr>
          <p:spPr>
            <a:xfrm>
              <a:off x="8852566"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0D23819-06A0-486E-9167-FF91A9D7FE76}"/>
                </a:ext>
              </a:extLst>
            </p:cNvPr>
            <p:cNvCxnSpPr>
              <a:cxnSpLocks/>
            </p:cNvCxnSpPr>
            <p:nvPr/>
          </p:nvCxnSpPr>
          <p:spPr>
            <a:xfrm>
              <a:off x="9177820"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C2D690E-9F7C-4292-AE3D-CDE586A0F436}"/>
                </a:ext>
              </a:extLst>
            </p:cNvPr>
            <p:cNvCxnSpPr>
              <a:cxnSpLocks/>
            </p:cNvCxnSpPr>
            <p:nvPr/>
          </p:nvCxnSpPr>
          <p:spPr>
            <a:xfrm>
              <a:off x="949037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E8B2175-7701-4759-B7A1-1A14038D2AEA}"/>
                </a:ext>
              </a:extLst>
            </p:cNvPr>
            <p:cNvCxnSpPr>
              <a:cxnSpLocks/>
            </p:cNvCxnSpPr>
            <p:nvPr/>
          </p:nvCxnSpPr>
          <p:spPr>
            <a:xfrm>
              <a:off x="852926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8D1B9BE-20AB-4C0A-8F00-5C731EF466F9}"/>
                </a:ext>
              </a:extLst>
            </p:cNvPr>
            <p:cNvCxnSpPr>
              <a:cxnSpLocks/>
            </p:cNvCxnSpPr>
            <p:nvPr/>
          </p:nvCxnSpPr>
          <p:spPr>
            <a:xfrm>
              <a:off x="8841822"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E0DD120-5E25-47A8-9432-99D44B818799}"/>
                </a:ext>
              </a:extLst>
            </p:cNvPr>
            <p:cNvCxnSpPr>
              <a:cxnSpLocks/>
            </p:cNvCxnSpPr>
            <p:nvPr/>
          </p:nvCxnSpPr>
          <p:spPr>
            <a:xfrm>
              <a:off x="9167076"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6DFB746-2F34-4A45-9C27-EDE9242EB1A6}"/>
                </a:ext>
              </a:extLst>
            </p:cNvPr>
            <p:cNvCxnSpPr>
              <a:cxnSpLocks/>
            </p:cNvCxnSpPr>
            <p:nvPr/>
          </p:nvCxnSpPr>
          <p:spPr>
            <a:xfrm>
              <a:off x="947962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A8A2E72-78FF-4993-BCD8-2BDD835450C7}"/>
                </a:ext>
              </a:extLst>
            </p:cNvPr>
            <p:cNvCxnSpPr>
              <a:cxnSpLocks/>
            </p:cNvCxnSpPr>
            <p:nvPr/>
          </p:nvCxnSpPr>
          <p:spPr>
            <a:xfrm>
              <a:off x="852926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FD0201B-7FE7-456C-B5A2-B4CB21AA9ABC}"/>
                </a:ext>
              </a:extLst>
            </p:cNvPr>
            <p:cNvCxnSpPr>
              <a:cxnSpLocks/>
            </p:cNvCxnSpPr>
            <p:nvPr/>
          </p:nvCxnSpPr>
          <p:spPr>
            <a:xfrm>
              <a:off x="8841821"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EDAE3A1-7F08-47C1-9D70-C573D43FD3F3}"/>
                </a:ext>
              </a:extLst>
            </p:cNvPr>
            <p:cNvCxnSpPr>
              <a:cxnSpLocks/>
            </p:cNvCxnSpPr>
            <p:nvPr/>
          </p:nvCxnSpPr>
          <p:spPr>
            <a:xfrm>
              <a:off x="9167075"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49E9239-E9AC-4134-97F9-6F9ED5EDDABC}"/>
                </a:ext>
              </a:extLst>
            </p:cNvPr>
            <p:cNvCxnSpPr>
              <a:cxnSpLocks/>
            </p:cNvCxnSpPr>
            <p:nvPr/>
          </p:nvCxnSpPr>
          <p:spPr>
            <a:xfrm>
              <a:off x="947962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458AB83A-66D8-4ED4-86FC-59C44EEC6494}"/>
              </a:ext>
            </a:extLst>
          </p:cNvPr>
          <p:cNvGrpSpPr/>
          <p:nvPr/>
        </p:nvGrpSpPr>
        <p:grpSpPr>
          <a:xfrm>
            <a:off x="8831580" y="3647509"/>
            <a:ext cx="1333798" cy="1044382"/>
            <a:chOff x="8242300" y="3978469"/>
            <a:chExt cx="1333798" cy="1044382"/>
          </a:xfrm>
        </p:grpSpPr>
        <p:pic>
          <p:nvPicPr>
            <p:cNvPr id="105" name="Picture 104">
              <a:extLst>
                <a:ext uri="{FF2B5EF4-FFF2-40B4-BE49-F238E27FC236}">
                  <a16:creationId xmlns:a16="http://schemas.microsoft.com/office/drawing/2014/main" id="{021408AF-B507-4F6A-A993-167EDA43046C}"/>
                </a:ext>
              </a:extLst>
            </p:cNvPr>
            <p:cNvPicPr>
              <a:picLocks noChangeAspect="1"/>
            </p:cNvPicPr>
            <p:nvPr/>
          </p:nvPicPr>
          <p:blipFill rotWithShape="1">
            <a:blip r:embed="rId3"/>
            <a:srcRect l="4866" t="28639" r="5263" b="15881"/>
            <a:stretch/>
          </p:blipFill>
          <p:spPr>
            <a:xfrm>
              <a:off x="8242300" y="4032444"/>
              <a:ext cx="1288683" cy="990407"/>
            </a:xfrm>
            <a:prstGeom prst="rect">
              <a:avLst/>
            </a:prstGeom>
          </p:spPr>
        </p:pic>
        <p:cxnSp>
          <p:nvCxnSpPr>
            <p:cNvPr id="106" name="Straight Arrow Connector 105">
              <a:extLst>
                <a:ext uri="{FF2B5EF4-FFF2-40B4-BE49-F238E27FC236}">
                  <a16:creationId xmlns:a16="http://schemas.microsoft.com/office/drawing/2014/main" id="{FD361679-08DB-4662-A168-DF9D3A56D5E1}"/>
                </a:ext>
              </a:extLst>
            </p:cNvPr>
            <p:cNvCxnSpPr>
              <a:cxnSpLocks/>
            </p:cNvCxnSpPr>
            <p:nvPr/>
          </p:nvCxnSpPr>
          <p:spPr>
            <a:xfrm flipV="1">
              <a:off x="8426980"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431A4BF-C4B9-4636-9BBE-3EB8376FBAC5}"/>
                </a:ext>
              </a:extLst>
            </p:cNvPr>
            <p:cNvCxnSpPr>
              <a:cxnSpLocks/>
            </p:cNvCxnSpPr>
            <p:nvPr/>
          </p:nvCxnSpPr>
          <p:spPr>
            <a:xfrm flipV="1">
              <a:off x="8739718"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E78BCE5-C29B-4EF2-BC33-FA9FF5D3EE02}"/>
                </a:ext>
              </a:extLst>
            </p:cNvPr>
            <p:cNvCxnSpPr>
              <a:cxnSpLocks/>
            </p:cNvCxnSpPr>
            <p:nvPr/>
          </p:nvCxnSpPr>
          <p:spPr>
            <a:xfrm flipV="1">
              <a:off x="9051396"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D803BC0-9391-4100-A1DB-20ED1B442522}"/>
                </a:ext>
              </a:extLst>
            </p:cNvPr>
            <p:cNvCxnSpPr>
              <a:cxnSpLocks/>
            </p:cNvCxnSpPr>
            <p:nvPr/>
          </p:nvCxnSpPr>
          <p:spPr>
            <a:xfrm flipV="1">
              <a:off x="9364134"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D290E7B-B9C1-4A53-A3E3-71B0FC53E384}"/>
                </a:ext>
              </a:extLst>
            </p:cNvPr>
            <p:cNvCxnSpPr>
              <a:cxnSpLocks/>
            </p:cNvCxnSpPr>
            <p:nvPr/>
          </p:nvCxnSpPr>
          <p:spPr>
            <a:xfrm flipV="1">
              <a:off x="8426980"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816E8E7-D92A-4B85-B4C4-C7B3BCA1296F}"/>
                </a:ext>
              </a:extLst>
            </p:cNvPr>
            <p:cNvCxnSpPr>
              <a:cxnSpLocks/>
            </p:cNvCxnSpPr>
            <p:nvPr/>
          </p:nvCxnSpPr>
          <p:spPr>
            <a:xfrm flipV="1">
              <a:off x="8739718"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DE00E7A-F528-4681-8A12-96BA6479B191}"/>
                </a:ext>
              </a:extLst>
            </p:cNvPr>
            <p:cNvCxnSpPr>
              <a:cxnSpLocks/>
            </p:cNvCxnSpPr>
            <p:nvPr/>
          </p:nvCxnSpPr>
          <p:spPr>
            <a:xfrm flipV="1">
              <a:off x="9051396"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AB420F4-2EC5-48E5-B85A-042D144A7D12}"/>
                </a:ext>
              </a:extLst>
            </p:cNvPr>
            <p:cNvCxnSpPr>
              <a:cxnSpLocks/>
            </p:cNvCxnSpPr>
            <p:nvPr/>
          </p:nvCxnSpPr>
          <p:spPr>
            <a:xfrm flipV="1">
              <a:off x="9364134"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43753B6-48C2-4EA0-A1F5-DE9BB16F9223}"/>
                </a:ext>
              </a:extLst>
            </p:cNvPr>
            <p:cNvCxnSpPr>
              <a:cxnSpLocks/>
            </p:cNvCxnSpPr>
            <p:nvPr/>
          </p:nvCxnSpPr>
          <p:spPr>
            <a:xfrm flipV="1">
              <a:off x="8426980"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C4B875F-E533-4FF3-A44C-2CE1AF58699D}"/>
                </a:ext>
              </a:extLst>
            </p:cNvPr>
            <p:cNvCxnSpPr>
              <a:cxnSpLocks/>
            </p:cNvCxnSpPr>
            <p:nvPr/>
          </p:nvCxnSpPr>
          <p:spPr>
            <a:xfrm flipV="1">
              <a:off x="8739718"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4589A8E-DFB0-4F50-9A8F-6B84AB3D04EC}"/>
                </a:ext>
              </a:extLst>
            </p:cNvPr>
            <p:cNvCxnSpPr>
              <a:cxnSpLocks/>
            </p:cNvCxnSpPr>
            <p:nvPr/>
          </p:nvCxnSpPr>
          <p:spPr>
            <a:xfrm flipV="1">
              <a:off x="9051396"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385BAB4-9F59-48CD-A2E9-A032BA1E1EC6}"/>
                </a:ext>
              </a:extLst>
            </p:cNvPr>
            <p:cNvCxnSpPr>
              <a:cxnSpLocks/>
            </p:cNvCxnSpPr>
            <p:nvPr/>
          </p:nvCxnSpPr>
          <p:spPr>
            <a:xfrm flipV="1">
              <a:off x="9364134"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79F4A51-A443-4993-B357-A975D5F007AA}"/>
                </a:ext>
              </a:extLst>
            </p:cNvPr>
            <p:cNvCxnSpPr>
              <a:cxnSpLocks/>
            </p:cNvCxnSpPr>
            <p:nvPr/>
          </p:nvCxnSpPr>
          <p:spPr>
            <a:xfrm flipV="1">
              <a:off x="8426980"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3064A15-86C8-42BD-9C6A-581FF01144D7}"/>
                </a:ext>
              </a:extLst>
            </p:cNvPr>
            <p:cNvCxnSpPr>
              <a:cxnSpLocks/>
            </p:cNvCxnSpPr>
            <p:nvPr/>
          </p:nvCxnSpPr>
          <p:spPr>
            <a:xfrm flipV="1">
              <a:off x="8739718"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FF2678B-42F1-440E-897B-6309474200FC}"/>
                </a:ext>
              </a:extLst>
            </p:cNvPr>
            <p:cNvCxnSpPr>
              <a:cxnSpLocks/>
            </p:cNvCxnSpPr>
            <p:nvPr/>
          </p:nvCxnSpPr>
          <p:spPr>
            <a:xfrm flipV="1">
              <a:off x="9051396"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4D08D3-D3A1-440F-A4C4-76B2DED2B033}"/>
                </a:ext>
              </a:extLst>
            </p:cNvPr>
            <p:cNvCxnSpPr>
              <a:cxnSpLocks/>
            </p:cNvCxnSpPr>
            <p:nvPr/>
          </p:nvCxnSpPr>
          <p:spPr>
            <a:xfrm flipV="1">
              <a:off x="9364134"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5083F8B-B893-4454-8407-7E4AD1712BBB}"/>
                </a:ext>
              </a:extLst>
            </p:cNvPr>
            <p:cNvCxnSpPr>
              <a:cxnSpLocks/>
            </p:cNvCxnSpPr>
            <p:nvPr/>
          </p:nvCxnSpPr>
          <p:spPr>
            <a:xfrm flipV="1">
              <a:off x="8426980"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AC1AC73-EC42-4930-B2C0-2805C59FD3E3}"/>
                </a:ext>
              </a:extLst>
            </p:cNvPr>
            <p:cNvCxnSpPr>
              <a:cxnSpLocks/>
            </p:cNvCxnSpPr>
            <p:nvPr/>
          </p:nvCxnSpPr>
          <p:spPr>
            <a:xfrm flipV="1">
              <a:off x="8739718"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E2BACC40-A6DF-4500-860E-370DD5304D78}"/>
                </a:ext>
              </a:extLst>
            </p:cNvPr>
            <p:cNvCxnSpPr>
              <a:cxnSpLocks/>
            </p:cNvCxnSpPr>
            <p:nvPr/>
          </p:nvCxnSpPr>
          <p:spPr>
            <a:xfrm flipV="1">
              <a:off x="9051396"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385EF223-C8E4-4C30-81CA-D33D7E83AF8A}"/>
                </a:ext>
              </a:extLst>
            </p:cNvPr>
            <p:cNvCxnSpPr>
              <a:cxnSpLocks/>
            </p:cNvCxnSpPr>
            <p:nvPr/>
          </p:nvCxnSpPr>
          <p:spPr>
            <a:xfrm flipV="1">
              <a:off x="9364134"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4FAD5DB-DAFF-4C8C-B164-4F5D70BF55B0}"/>
                </a:ext>
              </a:extLst>
            </p:cNvPr>
            <p:cNvCxnSpPr>
              <a:cxnSpLocks/>
            </p:cNvCxnSpPr>
            <p:nvPr/>
          </p:nvCxnSpPr>
          <p:spPr>
            <a:xfrm>
              <a:off x="853122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9785D79-492E-4584-BDA3-931976E748DC}"/>
                </a:ext>
              </a:extLst>
            </p:cNvPr>
            <p:cNvCxnSpPr>
              <a:cxnSpLocks/>
            </p:cNvCxnSpPr>
            <p:nvPr/>
          </p:nvCxnSpPr>
          <p:spPr>
            <a:xfrm>
              <a:off x="8843778"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AF9C2AE-D06C-4CB1-8C4F-74BA2FB84CBC}"/>
                </a:ext>
              </a:extLst>
            </p:cNvPr>
            <p:cNvCxnSpPr>
              <a:cxnSpLocks/>
            </p:cNvCxnSpPr>
            <p:nvPr/>
          </p:nvCxnSpPr>
          <p:spPr>
            <a:xfrm>
              <a:off x="9169032"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75F7867-49DD-42A0-A77D-D23A52688B11}"/>
                </a:ext>
              </a:extLst>
            </p:cNvPr>
            <p:cNvCxnSpPr>
              <a:cxnSpLocks/>
            </p:cNvCxnSpPr>
            <p:nvPr/>
          </p:nvCxnSpPr>
          <p:spPr>
            <a:xfrm>
              <a:off x="948158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D7CF02A2-9F73-498E-8BC1-94E407268691}"/>
                </a:ext>
              </a:extLst>
            </p:cNvPr>
            <p:cNvCxnSpPr>
              <a:cxnSpLocks/>
            </p:cNvCxnSpPr>
            <p:nvPr/>
          </p:nvCxnSpPr>
          <p:spPr>
            <a:xfrm>
              <a:off x="852926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512469B-578E-4DBD-A58E-18F96863E0A3}"/>
                </a:ext>
              </a:extLst>
            </p:cNvPr>
            <p:cNvCxnSpPr>
              <a:cxnSpLocks/>
            </p:cNvCxnSpPr>
            <p:nvPr/>
          </p:nvCxnSpPr>
          <p:spPr>
            <a:xfrm>
              <a:off x="8841822"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5EFC92C2-2E7F-4CF5-87C1-EFEF80C9284B}"/>
                </a:ext>
              </a:extLst>
            </p:cNvPr>
            <p:cNvCxnSpPr>
              <a:cxnSpLocks/>
            </p:cNvCxnSpPr>
            <p:nvPr/>
          </p:nvCxnSpPr>
          <p:spPr>
            <a:xfrm>
              <a:off x="9167076"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B15E177D-616B-4C0A-860F-392F939414A7}"/>
                </a:ext>
              </a:extLst>
            </p:cNvPr>
            <p:cNvCxnSpPr>
              <a:cxnSpLocks/>
            </p:cNvCxnSpPr>
            <p:nvPr/>
          </p:nvCxnSpPr>
          <p:spPr>
            <a:xfrm>
              <a:off x="947962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5E89F106-DF0A-4668-A049-ED7F90CE1A27}"/>
                </a:ext>
              </a:extLst>
            </p:cNvPr>
            <p:cNvCxnSpPr>
              <a:cxnSpLocks/>
            </p:cNvCxnSpPr>
            <p:nvPr/>
          </p:nvCxnSpPr>
          <p:spPr>
            <a:xfrm>
              <a:off x="854001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AC5EF514-86BE-4BD3-88F9-07E495856D34}"/>
                </a:ext>
              </a:extLst>
            </p:cNvPr>
            <p:cNvCxnSpPr>
              <a:cxnSpLocks/>
            </p:cNvCxnSpPr>
            <p:nvPr/>
          </p:nvCxnSpPr>
          <p:spPr>
            <a:xfrm>
              <a:off x="8852566"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D88CAD73-7F03-4654-9F24-4CDB06D95F60}"/>
                </a:ext>
              </a:extLst>
            </p:cNvPr>
            <p:cNvCxnSpPr>
              <a:cxnSpLocks/>
            </p:cNvCxnSpPr>
            <p:nvPr/>
          </p:nvCxnSpPr>
          <p:spPr>
            <a:xfrm>
              <a:off x="9177820"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780EEF3-D0C5-471C-9F05-05DAFDFD48D3}"/>
                </a:ext>
              </a:extLst>
            </p:cNvPr>
            <p:cNvCxnSpPr>
              <a:cxnSpLocks/>
            </p:cNvCxnSpPr>
            <p:nvPr/>
          </p:nvCxnSpPr>
          <p:spPr>
            <a:xfrm>
              <a:off x="949037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AA11403-87E2-44EA-ACE6-02F79198FDC5}"/>
                </a:ext>
              </a:extLst>
            </p:cNvPr>
            <p:cNvCxnSpPr>
              <a:cxnSpLocks/>
            </p:cNvCxnSpPr>
            <p:nvPr/>
          </p:nvCxnSpPr>
          <p:spPr>
            <a:xfrm>
              <a:off x="852926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F3757CE-907E-446D-A647-2CA5893899CF}"/>
                </a:ext>
              </a:extLst>
            </p:cNvPr>
            <p:cNvCxnSpPr>
              <a:cxnSpLocks/>
            </p:cNvCxnSpPr>
            <p:nvPr/>
          </p:nvCxnSpPr>
          <p:spPr>
            <a:xfrm>
              <a:off x="8841822"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325444D-9624-4A46-965E-89E00652DA36}"/>
                </a:ext>
              </a:extLst>
            </p:cNvPr>
            <p:cNvCxnSpPr>
              <a:cxnSpLocks/>
            </p:cNvCxnSpPr>
            <p:nvPr/>
          </p:nvCxnSpPr>
          <p:spPr>
            <a:xfrm>
              <a:off x="9167076"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2912F03-3BBA-428B-A518-E7C239E94304}"/>
                </a:ext>
              </a:extLst>
            </p:cNvPr>
            <p:cNvCxnSpPr>
              <a:cxnSpLocks/>
            </p:cNvCxnSpPr>
            <p:nvPr/>
          </p:nvCxnSpPr>
          <p:spPr>
            <a:xfrm>
              <a:off x="947962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AD7E018E-8797-44F1-8B9A-258E215EE0F1}"/>
                </a:ext>
              </a:extLst>
            </p:cNvPr>
            <p:cNvCxnSpPr>
              <a:cxnSpLocks/>
            </p:cNvCxnSpPr>
            <p:nvPr/>
          </p:nvCxnSpPr>
          <p:spPr>
            <a:xfrm>
              <a:off x="852926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D9F735DF-4D9D-4B05-BDEA-D2046C78EAD3}"/>
                </a:ext>
              </a:extLst>
            </p:cNvPr>
            <p:cNvCxnSpPr>
              <a:cxnSpLocks/>
            </p:cNvCxnSpPr>
            <p:nvPr/>
          </p:nvCxnSpPr>
          <p:spPr>
            <a:xfrm>
              <a:off x="8841821"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6A3712D-1F92-4D22-AEDB-A860047B6758}"/>
                </a:ext>
              </a:extLst>
            </p:cNvPr>
            <p:cNvCxnSpPr>
              <a:cxnSpLocks/>
            </p:cNvCxnSpPr>
            <p:nvPr/>
          </p:nvCxnSpPr>
          <p:spPr>
            <a:xfrm>
              <a:off x="9167075"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4D9DF20E-2627-4D7E-9F2C-CF354328FDE7}"/>
                </a:ext>
              </a:extLst>
            </p:cNvPr>
            <p:cNvCxnSpPr>
              <a:cxnSpLocks/>
            </p:cNvCxnSpPr>
            <p:nvPr/>
          </p:nvCxnSpPr>
          <p:spPr>
            <a:xfrm>
              <a:off x="947962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CDDA601C-F6A3-40FF-91CB-BD22F9513836}"/>
              </a:ext>
            </a:extLst>
          </p:cNvPr>
          <p:cNvGrpSpPr/>
          <p:nvPr/>
        </p:nvGrpSpPr>
        <p:grpSpPr>
          <a:xfrm>
            <a:off x="10097705" y="3647314"/>
            <a:ext cx="1333798" cy="1044382"/>
            <a:chOff x="8242300" y="3978469"/>
            <a:chExt cx="1333798" cy="1044382"/>
          </a:xfrm>
        </p:grpSpPr>
        <p:pic>
          <p:nvPicPr>
            <p:cNvPr id="147" name="Picture 146">
              <a:extLst>
                <a:ext uri="{FF2B5EF4-FFF2-40B4-BE49-F238E27FC236}">
                  <a16:creationId xmlns:a16="http://schemas.microsoft.com/office/drawing/2014/main" id="{F7E8D6BF-E244-4E75-BEB7-F40E0ED9FD69}"/>
                </a:ext>
              </a:extLst>
            </p:cNvPr>
            <p:cNvPicPr>
              <a:picLocks noChangeAspect="1"/>
            </p:cNvPicPr>
            <p:nvPr/>
          </p:nvPicPr>
          <p:blipFill rotWithShape="1">
            <a:blip r:embed="rId3"/>
            <a:srcRect l="4866" t="28639" r="5263" b="15881"/>
            <a:stretch/>
          </p:blipFill>
          <p:spPr>
            <a:xfrm>
              <a:off x="8242300" y="4032444"/>
              <a:ext cx="1288683" cy="990407"/>
            </a:xfrm>
            <a:prstGeom prst="rect">
              <a:avLst/>
            </a:prstGeom>
          </p:spPr>
        </p:pic>
        <p:cxnSp>
          <p:nvCxnSpPr>
            <p:cNvPr id="148" name="Straight Arrow Connector 147">
              <a:extLst>
                <a:ext uri="{FF2B5EF4-FFF2-40B4-BE49-F238E27FC236}">
                  <a16:creationId xmlns:a16="http://schemas.microsoft.com/office/drawing/2014/main" id="{CEF85247-AB51-41BC-8174-1C92616B2409}"/>
                </a:ext>
              </a:extLst>
            </p:cNvPr>
            <p:cNvCxnSpPr>
              <a:cxnSpLocks/>
            </p:cNvCxnSpPr>
            <p:nvPr/>
          </p:nvCxnSpPr>
          <p:spPr>
            <a:xfrm flipV="1">
              <a:off x="8426980"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8EB8C19C-C20D-42E2-86B8-0B31B7C23883}"/>
                </a:ext>
              </a:extLst>
            </p:cNvPr>
            <p:cNvCxnSpPr>
              <a:cxnSpLocks/>
            </p:cNvCxnSpPr>
            <p:nvPr/>
          </p:nvCxnSpPr>
          <p:spPr>
            <a:xfrm flipV="1">
              <a:off x="8739718"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38E55AA6-1A8C-4D07-9485-7E267B69682A}"/>
                </a:ext>
              </a:extLst>
            </p:cNvPr>
            <p:cNvCxnSpPr>
              <a:cxnSpLocks/>
            </p:cNvCxnSpPr>
            <p:nvPr/>
          </p:nvCxnSpPr>
          <p:spPr>
            <a:xfrm flipV="1">
              <a:off x="9051396"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417EF27-7DA9-4F99-8E2B-621A0B124B0F}"/>
                </a:ext>
              </a:extLst>
            </p:cNvPr>
            <p:cNvCxnSpPr>
              <a:cxnSpLocks/>
            </p:cNvCxnSpPr>
            <p:nvPr/>
          </p:nvCxnSpPr>
          <p:spPr>
            <a:xfrm flipV="1">
              <a:off x="9364134"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76022F0C-C651-4F75-9892-7CBC65FA7BFC}"/>
                </a:ext>
              </a:extLst>
            </p:cNvPr>
            <p:cNvCxnSpPr>
              <a:cxnSpLocks/>
            </p:cNvCxnSpPr>
            <p:nvPr/>
          </p:nvCxnSpPr>
          <p:spPr>
            <a:xfrm flipV="1">
              <a:off x="8426980"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E7497B9-6E20-4BDC-957E-84AB91210D15}"/>
                </a:ext>
              </a:extLst>
            </p:cNvPr>
            <p:cNvCxnSpPr>
              <a:cxnSpLocks/>
            </p:cNvCxnSpPr>
            <p:nvPr/>
          </p:nvCxnSpPr>
          <p:spPr>
            <a:xfrm flipV="1">
              <a:off x="8739718"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04480294-B03C-4E63-B2D9-CA292CEA37AA}"/>
                </a:ext>
              </a:extLst>
            </p:cNvPr>
            <p:cNvCxnSpPr>
              <a:cxnSpLocks/>
            </p:cNvCxnSpPr>
            <p:nvPr/>
          </p:nvCxnSpPr>
          <p:spPr>
            <a:xfrm flipV="1">
              <a:off x="9051396"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DF5A73B-E7D6-42D6-AB01-0D74FA612EB0}"/>
                </a:ext>
              </a:extLst>
            </p:cNvPr>
            <p:cNvCxnSpPr>
              <a:cxnSpLocks/>
            </p:cNvCxnSpPr>
            <p:nvPr/>
          </p:nvCxnSpPr>
          <p:spPr>
            <a:xfrm flipV="1">
              <a:off x="9364134"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C95DBFA-B231-4D3E-8A35-438147500933}"/>
                </a:ext>
              </a:extLst>
            </p:cNvPr>
            <p:cNvCxnSpPr>
              <a:cxnSpLocks/>
            </p:cNvCxnSpPr>
            <p:nvPr/>
          </p:nvCxnSpPr>
          <p:spPr>
            <a:xfrm flipV="1">
              <a:off x="8426980"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275510B6-91B0-4D47-9CF4-55F0CC92FB88}"/>
                </a:ext>
              </a:extLst>
            </p:cNvPr>
            <p:cNvCxnSpPr>
              <a:cxnSpLocks/>
            </p:cNvCxnSpPr>
            <p:nvPr/>
          </p:nvCxnSpPr>
          <p:spPr>
            <a:xfrm flipV="1">
              <a:off x="8739718"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2720BCD2-56DB-480A-85EF-4E4F18EE3AF6}"/>
                </a:ext>
              </a:extLst>
            </p:cNvPr>
            <p:cNvCxnSpPr>
              <a:cxnSpLocks/>
            </p:cNvCxnSpPr>
            <p:nvPr/>
          </p:nvCxnSpPr>
          <p:spPr>
            <a:xfrm flipV="1">
              <a:off x="9051396"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3766DB-5074-4AFF-93C9-C9A56738D3C0}"/>
                </a:ext>
              </a:extLst>
            </p:cNvPr>
            <p:cNvCxnSpPr>
              <a:cxnSpLocks/>
            </p:cNvCxnSpPr>
            <p:nvPr/>
          </p:nvCxnSpPr>
          <p:spPr>
            <a:xfrm flipV="1">
              <a:off x="9364134"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A0DC523-3885-4E09-8C53-1F7F74153FCD}"/>
                </a:ext>
              </a:extLst>
            </p:cNvPr>
            <p:cNvCxnSpPr>
              <a:cxnSpLocks/>
            </p:cNvCxnSpPr>
            <p:nvPr/>
          </p:nvCxnSpPr>
          <p:spPr>
            <a:xfrm flipV="1">
              <a:off x="8426980"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D767FD1-8819-4730-842B-00CA466F8B40}"/>
                </a:ext>
              </a:extLst>
            </p:cNvPr>
            <p:cNvCxnSpPr>
              <a:cxnSpLocks/>
            </p:cNvCxnSpPr>
            <p:nvPr/>
          </p:nvCxnSpPr>
          <p:spPr>
            <a:xfrm flipV="1">
              <a:off x="8739718"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13D354B9-4B42-4DCE-8793-6D0F649CCB8F}"/>
                </a:ext>
              </a:extLst>
            </p:cNvPr>
            <p:cNvCxnSpPr>
              <a:cxnSpLocks/>
            </p:cNvCxnSpPr>
            <p:nvPr/>
          </p:nvCxnSpPr>
          <p:spPr>
            <a:xfrm flipV="1">
              <a:off x="9051396"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DA40979-489E-4B50-B616-C2826D07C9F5}"/>
                </a:ext>
              </a:extLst>
            </p:cNvPr>
            <p:cNvCxnSpPr>
              <a:cxnSpLocks/>
            </p:cNvCxnSpPr>
            <p:nvPr/>
          </p:nvCxnSpPr>
          <p:spPr>
            <a:xfrm flipV="1">
              <a:off x="9364134"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C77B91D-0CAF-4670-A8D5-7790F32A1332}"/>
                </a:ext>
              </a:extLst>
            </p:cNvPr>
            <p:cNvCxnSpPr>
              <a:cxnSpLocks/>
            </p:cNvCxnSpPr>
            <p:nvPr/>
          </p:nvCxnSpPr>
          <p:spPr>
            <a:xfrm flipV="1">
              <a:off x="8426980"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31ECDA3F-DBC0-4F7D-8BD3-57E766245EF0}"/>
                </a:ext>
              </a:extLst>
            </p:cNvPr>
            <p:cNvCxnSpPr>
              <a:cxnSpLocks/>
            </p:cNvCxnSpPr>
            <p:nvPr/>
          </p:nvCxnSpPr>
          <p:spPr>
            <a:xfrm flipV="1">
              <a:off x="8739718"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7A1AB58-CC76-4CF3-83C2-A95136645C60}"/>
                </a:ext>
              </a:extLst>
            </p:cNvPr>
            <p:cNvCxnSpPr>
              <a:cxnSpLocks/>
            </p:cNvCxnSpPr>
            <p:nvPr/>
          </p:nvCxnSpPr>
          <p:spPr>
            <a:xfrm flipV="1">
              <a:off x="9051396"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C63DC24-056D-4CD4-8447-671014278759}"/>
                </a:ext>
              </a:extLst>
            </p:cNvPr>
            <p:cNvCxnSpPr>
              <a:cxnSpLocks/>
            </p:cNvCxnSpPr>
            <p:nvPr/>
          </p:nvCxnSpPr>
          <p:spPr>
            <a:xfrm flipV="1">
              <a:off x="9364134"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39E3AE2-3C62-490E-9CC5-4CC3681A5846}"/>
                </a:ext>
              </a:extLst>
            </p:cNvPr>
            <p:cNvCxnSpPr>
              <a:cxnSpLocks/>
            </p:cNvCxnSpPr>
            <p:nvPr/>
          </p:nvCxnSpPr>
          <p:spPr>
            <a:xfrm>
              <a:off x="853122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6543531-0E43-4C2A-990E-0A0906B6AEF3}"/>
                </a:ext>
              </a:extLst>
            </p:cNvPr>
            <p:cNvCxnSpPr>
              <a:cxnSpLocks/>
            </p:cNvCxnSpPr>
            <p:nvPr/>
          </p:nvCxnSpPr>
          <p:spPr>
            <a:xfrm>
              <a:off x="8843778"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C45C927-3A78-4633-8F50-59D0E9007E32}"/>
                </a:ext>
              </a:extLst>
            </p:cNvPr>
            <p:cNvCxnSpPr>
              <a:cxnSpLocks/>
            </p:cNvCxnSpPr>
            <p:nvPr/>
          </p:nvCxnSpPr>
          <p:spPr>
            <a:xfrm>
              <a:off x="9169032"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63C977B-8534-4AF1-B842-40D14B1161AA}"/>
                </a:ext>
              </a:extLst>
            </p:cNvPr>
            <p:cNvCxnSpPr>
              <a:cxnSpLocks/>
            </p:cNvCxnSpPr>
            <p:nvPr/>
          </p:nvCxnSpPr>
          <p:spPr>
            <a:xfrm>
              <a:off x="948158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2AD04FFA-8C24-4E4B-9354-8E075618D784}"/>
                </a:ext>
              </a:extLst>
            </p:cNvPr>
            <p:cNvCxnSpPr>
              <a:cxnSpLocks/>
            </p:cNvCxnSpPr>
            <p:nvPr/>
          </p:nvCxnSpPr>
          <p:spPr>
            <a:xfrm>
              <a:off x="852926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FFFA66B-558E-4269-9957-EA26E44A2AF9}"/>
                </a:ext>
              </a:extLst>
            </p:cNvPr>
            <p:cNvCxnSpPr>
              <a:cxnSpLocks/>
            </p:cNvCxnSpPr>
            <p:nvPr/>
          </p:nvCxnSpPr>
          <p:spPr>
            <a:xfrm>
              <a:off x="8841822"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A073741-3FCC-453D-9D45-7CD08D61F5B0}"/>
                </a:ext>
              </a:extLst>
            </p:cNvPr>
            <p:cNvCxnSpPr>
              <a:cxnSpLocks/>
            </p:cNvCxnSpPr>
            <p:nvPr/>
          </p:nvCxnSpPr>
          <p:spPr>
            <a:xfrm>
              <a:off x="9167076"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2A3FA3DA-EF2A-4DCF-8843-2D5EC6D273DE}"/>
                </a:ext>
              </a:extLst>
            </p:cNvPr>
            <p:cNvCxnSpPr>
              <a:cxnSpLocks/>
            </p:cNvCxnSpPr>
            <p:nvPr/>
          </p:nvCxnSpPr>
          <p:spPr>
            <a:xfrm>
              <a:off x="947962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34121CC0-B706-4E54-A3F8-FF1B80D2240B}"/>
                </a:ext>
              </a:extLst>
            </p:cNvPr>
            <p:cNvCxnSpPr>
              <a:cxnSpLocks/>
            </p:cNvCxnSpPr>
            <p:nvPr/>
          </p:nvCxnSpPr>
          <p:spPr>
            <a:xfrm>
              <a:off x="854001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57C24FE-22F9-4E77-9CA3-5F0E3F2DEF6B}"/>
                </a:ext>
              </a:extLst>
            </p:cNvPr>
            <p:cNvCxnSpPr>
              <a:cxnSpLocks/>
            </p:cNvCxnSpPr>
            <p:nvPr/>
          </p:nvCxnSpPr>
          <p:spPr>
            <a:xfrm>
              <a:off x="8852566"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8B86984E-9201-4A8C-B2AD-2BEB26AA52A1}"/>
                </a:ext>
              </a:extLst>
            </p:cNvPr>
            <p:cNvCxnSpPr>
              <a:cxnSpLocks/>
            </p:cNvCxnSpPr>
            <p:nvPr/>
          </p:nvCxnSpPr>
          <p:spPr>
            <a:xfrm>
              <a:off x="9177820"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F8B1F7B-C1C6-4618-B52D-091064334293}"/>
                </a:ext>
              </a:extLst>
            </p:cNvPr>
            <p:cNvCxnSpPr>
              <a:cxnSpLocks/>
            </p:cNvCxnSpPr>
            <p:nvPr/>
          </p:nvCxnSpPr>
          <p:spPr>
            <a:xfrm>
              <a:off x="949037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2862F255-E3E6-4F11-91BA-B95085F6CBCB}"/>
                </a:ext>
              </a:extLst>
            </p:cNvPr>
            <p:cNvCxnSpPr>
              <a:cxnSpLocks/>
            </p:cNvCxnSpPr>
            <p:nvPr/>
          </p:nvCxnSpPr>
          <p:spPr>
            <a:xfrm>
              <a:off x="852926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407CB72-6AB5-4AED-89C0-8D45FF7D38E5}"/>
                </a:ext>
              </a:extLst>
            </p:cNvPr>
            <p:cNvCxnSpPr>
              <a:cxnSpLocks/>
            </p:cNvCxnSpPr>
            <p:nvPr/>
          </p:nvCxnSpPr>
          <p:spPr>
            <a:xfrm>
              <a:off x="8841822"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72E6A65-DFC0-4DE6-B5BE-5238BBE39D4D}"/>
                </a:ext>
              </a:extLst>
            </p:cNvPr>
            <p:cNvCxnSpPr>
              <a:cxnSpLocks/>
            </p:cNvCxnSpPr>
            <p:nvPr/>
          </p:nvCxnSpPr>
          <p:spPr>
            <a:xfrm>
              <a:off x="9167076"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50D5B25-47F5-4568-A8C0-075CEC9FF012}"/>
                </a:ext>
              </a:extLst>
            </p:cNvPr>
            <p:cNvCxnSpPr>
              <a:cxnSpLocks/>
            </p:cNvCxnSpPr>
            <p:nvPr/>
          </p:nvCxnSpPr>
          <p:spPr>
            <a:xfrm>
              <a:off x="947962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3CE80A4-296A-4D77-9D98-B5A343EC07B6}"/>
                </a:ext>
              </a:extLst>
            </p:cNvPr>
            <p:cNvCxnSpPr>
              <a:cxnSpLocks/>
            </p:cNvCxnSpPr>
            <p:nvPr/>
          </p:nvCxnSpPr>
          <p:spPr>
            <a:xfrm>
              <a:off x="852926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A774AB3-773B-4830-A87F-AA6979D922EB}"/>
                </a:ext>
              </a:extLst>
            </p:cNvPr>
            <p:cNvCxnSpPr>
              <a:cxnSpLocks/>
            </p:cNvCxnSpPr>
            <p:nvPr/>
          </p:nvCxnSpPr>
          <p:spPr>
            <a:xfrm>
              <a:off x="8841821"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F559896-B062-4329-8CF0-CD9C8FCA25F4}"/>
                </a:ext>
              </a:extLst>
            </p:cNvPr>
            <p:cNvCxnSpPr>
              <a:cxnSpLocks/>
            </p:cNvCxnSpPr>
            <p:nvPr/>
          </p:nvCxnSpPr>
          <p:spPr>
            <a:xfrm>
              <a:off x="9167075"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3A39CB1B-E8F1-42C8-9BDF-99E5371FE8D5}"/>
                </a:ext>
              </a:extLst>
            </p:cNvPr>
            <p:cNvCxnSpPr>
              <a:cxnSpLocks/>
            </p:cNvCxnSpPr>
            <p:nvPr/>
          </p:nvCxnSpPr>
          <p:spPr>
            <a:xfrm>
              <a:off x="947962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B988E6D9-DD24-4D7E-9638-B9B2BC49BA65}"/>
              </a:ext>
            </a:extLst>
          </p:cNvPr>
          <p:cNvSpPr/>
          <p:nvPr/>
        </p:nvSpPr>
        <p:spPr bwMode="auto">
          <a:xfrm>
            <a:off x="8768080" y="2825750"/>
            <a:ext cx="2834640" cy="333248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2B1D9304-992A-4361-94AF-65F24F2FCDAD}"/>
              </a:ext>
            </a:extLst>
          </p:cNvPr>
          <p:cNvPicPr>
            <a:picLocks noChangeAspect="1"/>
          </p:cNvPicPr>
          <p:nvPr/>
        </p:nvPicPr>
        <p:blipFill>
          <a:blip r:embed="rId4"/>
          <a:stretch>
            <a:fillRect/>
          </a:stretch>
        </p:blipFill>
        <p:spPr>
          <a:xfrm>
            <a:off x="9225111" y="3124724"/>
            <a:ext cx="1889338" cy="515712"/>
          </a:xfrm>
          <a:prstGeom prst="rect">
            <a:avLst/>
          </a:prstGeom>
        </p:spPr>
      </p:pic>
      <p:pic>
        <p:nvPicPr>
          <p:cNvPr id="8" name="Picture 7">
            <a:extLst>
              <a:ext uri="{FF2B5EF4-FFF2-40B4-BE49-F238E27FC236}">
                <a16:creationId xmlns:a16="http://schemas.microsoft.com/office/drawing/2014/main" id="{55DB9ADE-B350-404B-AA1B-1F75FBAB3561}"/>
              </a:ext>
            </a:extLst>
          </p:cNvPr>
          <p:cNvPicPr>
            <a:picLocks noChangeAspect="1"/>
          </p:cNvPicPr>
          <p:nvPr/>
        </p:nvPicPr>
        <p:blipFill>
          <a:blip r:embed="rId5"/>
          <a:stretch>
            <a:fillRect/>
          </a:stretch>
        </p:blipFill>
        <p:spPr>
          <a:xfrm>
            <a:off x="9278280" y="5806650"/>
            <a:ext cx="1774196" cy="237491"/>
          </a:xfrm>
          <a:prstGeom prst="rect">
            <a:avLst/>
          </a:prstGeom>
        </p:spPr>
      </p:pic>
      <p:sp>
        <p:nvSpPr>
          <p:cNvPr id="10" name="TextBox 9">
            <a:extLst>
              <a:ext uri="{FF2B5EF4-FFF2-40B4-BE49-F238E27FC236}">
                <a16:creationId xmlns:a16="http://schemas.microsoft.com/office/drawing/2014/main" id="{F35BFEDF-0E78-47C3-8BE9-DED4FD7B90C8}"/>
              </a:ext>
            </a:extLst>
          </p:cNvPr>
          <p:cNvSpPr txBox="1"/>
          <p:nvPr/>
        </p:nvSpPr>
        <p:spPr>
          <a:xfrm>
            <a:off x="9247368" y="2879857"/>
            <a:ext cx="1643079" cy="169277"/>
          </a:xfrm>
          <a:prstGeom prst="rect">
            <a:avLst/>
          </a:prstGeom>
          <a:noFill/>
        </p:spPr>
        <p:txBody>
          <a:bodyPr wrap="square" lIns="0" tIns="0" rIns="0" bIns="0" rtlCol="0">
            <a:spAutoFit/>
          </a:bodyPr>
          <a:lstStyle/>
          <a:p>
            <a:r>
              <a:rPr lang="en-US" sz="1100" dirty="0"/>
              <a:t>TPU: Matrix Multiplier Unit</a:t>
            </a:r>
          </a:p>
        </p:txBody>
      </p:sp>
    </p:spTree>
    <p:extLst>
      <p:ext uri="{BB962C8B-B14F-4D97-AF65-F5344CB8AC3E}">
        <p14:creationId xmlns:p14="http://schemas.microsoft.com/office/powerpoint/2010/main" val="164820558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859C-B9BD-4C39-A90A-103F6AAFB4B2}"/>
              </a:ext>
            </a:extLst>
          </p:cNvPr>
          <p:cNvSpPr>
            <a:spLocks noGrp="1"/>
          </p:cNvSpPr>
          <p:nvPr>
            <p:ph type="title"/>
          </p:nvPr>
        </p:nvSpPr>
        <p:spPr/>
        <p:txBody>
          <a:bodyPr/>
          <a:lstStyle/>
          <a:p>
            <a:r>
              <a:rPr lang="zh-CN" altLang="en-US" dirty="0"/>
              <a:t>卷积层（</a:t>
            </a:r>
            <a:r>
              <a:rPr lang="en-US" altLang="zh-CN" dirty="0"/>
              <a:t>Convolution)</a:t>
            </a:r>
            <a:endParaRPr lang="en-US" dirty="0"/>
          </a:p>
        </p:txBody>
      </p:sp>
      <p:pic>
        <p:nvPicPr>
          <p:cNvPr id="2052" name="Picture 4" descr="Image result for bird">
            <a:extLst>
              <a:ext uri="{FF2B5EF4-FFF2-40B4-BE49-F238E27FC236}">
                <a16:creationId xmlns:a16="http://schemas.microsoft.com/office/drawing/2014/main" id="{73E6605B-E425-4BB2-8518-0F8D3217FE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14" r="13177"/>
          <a:stretch/>
        </p:blipFill>
        <p:spPr bwMode="auto">
          <a:xfrm>
            <a:off x="3467100" y="1725614"/>
            <a:ext cx="2250440" cy="21688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B101265-E261-4916-9121-613217816E7F}"/>
              </a:ext>
            </a:extLst>
          </p:cNvPr>
          <p:cNvGrpSpPr/>
          <p:nvPr/>
        </p:nvGrpSpPr>
        <p:grpSpPr>
          <a:xfrm>
            <a:off x="1504950" y="2544643"/>
            <a:ext cx="736600" cy="635000"/>
            <a:chOff x="3012440" y="5019040"/>
            <a:chExt cx="396240" cy="365760"/>
          </a:xfrm>
        </p:grpSpPr>
        <p:sp>
          <p:nvSpPr>
            <p:cNvPr id="4" name="Rectangle 3">
              <a:extLst>
                <a:ext uri="{FF2B5EF4-FFF2-40B4-BE49-F238E27FC236}">
                  <a16:creationId xmlns:a16="http://schemas.microsoft.com/office/drawing/2014/main" id="{21795AA1-98F7-40F1-BA53-4B03F6C0CFD7}"/>
                </a:ext>
              </a:extLst>
            </p:cNvPr>
            <p:cNvSpPr/>
            <p:nvPr/>
          </p:nvSpPr>
          <p:spPr bwMode="auto">
            <a:xfrm>
              <a:off x="301244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82721C9-0EA7-4194-BAA6-BA1A33E976F3}"/>
                </a:ext>
              </a:extLst>
            </p:cNvPr>
            <p:cNvSpPr/>
            <p:nvPr/>
          </p:nvSpPr>
          <p:spPr bwMode="auto">
            <a:xfrm>
              <a:off x="314452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20C1D16-1796-4083-BB0A-49807BAD9B34}"/>
                </a:ext>
              </a:extLst>
            </p:cNvPr>
            <p:cNvSpPr/>
            <p:nvPr/>
          </p:nvSpPr>
          <p:spPr bwMode="auto">
            <a:xfrm>
              <a:off x="327660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C498822-EE45-4ECA-A453-557E0C7B0868}"/>
                </a:ext>
              </a:extLst>
            </p:cNvPr>
            <p:cNvSpPr/>
            <p:nvPr/>
          </p:nvSpPr>
          <p:spPr bwMode="auto">
            <a:xfrm>
              <a:off x="301244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1D46EB3-65F2-4B85-BB00-864F3CBD1CAF}"/>
                </a:ext>
              </a:extLst>
            </p:cNvPr>
            <p:cNvSpPr/>
            <p:nvPr/>
          </p:nvSpPr>
          <p:spPr bwMode="auto">
            <a:xfrm>
              <a:off x="314452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AD79DAF2-E4AF-4903-B82F-A8D4CD49D04A}"/>
                </a:ext>
              </a:extLst>
            </p:cNvPr>
            <p:cNvSpPr/>
            <p:nvPr/>
          </p:nvSpPr>
          <p:spPr bwMode="auto">
            <a:xfrm>
              <a:off x="327660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64363EA-0FFA-4842-8C2E-DF7457EE4582}"/>
                </a:ext>
              </a:extLst>
            </p:cNvPr>
            <p:cNvSpPr/>
            <p:nvPr/>
          </p:nvSpPr>
          <p:spPr bwMode="auto">
            <a:xfrm>
              <a:off x="301244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DDAF104-EF6C-4572-9C94-7EA3D88F60AA}"/>
                </a:ext>
              </a:extLst>
            </p:cNvPr>
            <p:cNvSpPr/>
            <p:nvPr/>
          </p:nvSpPr>
          <p:spPr bwMode="auto">
            <a:xfrm>
              <a:off x="314452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8E4CFE1-6D75-465C-8758-0FA0EF89337C}"/>
                </a:ext>
              </a:extLst>
            </p:cNvPr>
            <p:cNvSpPr/>
            <p:nvPr/>
          </p:nvSpPr>
          <p:spPr bwMode="auto">
            <a:xfrm>
              <a:off x="327660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FF725725-590B-4CDA-8029-D89273C209DE}"/>
              </a:ext>
            </a:extLst>
          </p:cNvPr>
          <p:cNvGrpSpPr/>
          <p:nvPr/>
        </p:nvGrpSpPr>
        <p:grpSpPr>
          <a:xfrm>
            <a:off x="3922605" y="1715891"/>
            <a:ext cx="736600" cy="635000"/>
            <a:chOff x="3012440" y="5019040"/>
            <a:chExt cx="396240" cy="365760"/>
          </a:xfrm>
          <a:noFill/>
        </p:grpSpPr>
        <p:sp>
          <p:nvSpPr>
            <p:cNvPr id="17" name="Rectangle 16">
              <a:extLst>
                <a:ext uri="{FF2B5EF4-FFF2-40B4-BE49-F238E27FC236}">
                  <a16:creationId xmlns:a16="http://schemas.microsoft.com/office/drawing/2014/main" id="{D14A8F10-E831-4C4E-A2E1-DBA5E37D4BA8}"/>
                </a:ext>
              </a:extLst>
            </p:cNvPr>
            <p:cNvSpPr/>
            <p:nvPr/>
          </p:nvSpPr>
          <p:spPr bwMode="auto">
            <a:xfrm>
              <a:off x="301244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94EBF394-76FB-4F67-AB74-68F5F047CEDE}"/>
                </a:ext>
              </a:extLst>
            </p:cNvPr>
            <p:cNvSpPr/>
            <p:nvPr/>
          </p:nvSpPr>
          <p:spPr bwMode="auto">
            <a:xfrm>
              <a:off x="314452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603DED95-868C-4DFF-935F-D5D632630D9D}"/>
                </a:ext>
              </a:extLst>
            </p:cNvPr>
            <p:cNvSpPr/>
            <p:nvPr/>
          </p:nvSpPr>
          <p:spPr bwMode="auto">
            <a:xfrm>
              <a:off x="327660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296B1D9C-13A7-4032-9A1C-C6F6A1C7D14E}"/>
                </a:ext>
              </a:extLst>
            </p:cNvPr>
            <p:cNvSpPr/>
            <p:nvPr/>
          </p:nvSpPr>
          <p:spPr bwMode="auto">
            <a:xfrm>
              <a:off x="301244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468394-5985-4AF3-B5BB-66B182D96630}"/>
                </a:ext>
              </a:extLst>
            </p:cNvPr>
            <p:cNvSpPr/>
            <p:nvPr/>
          </p:nvSpPr>
          <p:spPr bwMode="auto">
            <a:xfrm>
              <a:off x="314452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87BE442-0F6A-422E-94BC-54B0A70F0243}"/>
                </a:ext>
              </a:extLst>
            </p:cNvPr>
            <p:cNvSpPr/>
            <p:nvPr/>
          </p:nvSpPr>
          <p:spPr bwMode="auto">
            <a:xfrm>
              <a:off x="327660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5215BAA-69D9-4EDC-9700-73B06745F8F2}"/>
                </a:ext>
              </a:extLst>
            </p:cNvPr>
            <p:cNvSpPr/>
            <p:nvPr/>
          </p:nvSpPr>
          <p:spPr bwMode="auto">
            <a:xfrm>
              <a:off x="301244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63F172D6-2D46-4722-B25B-89B99C77FC0D}"/>
                </a:ext>
              </a:extLst>
            </p:cNvPr>
            <p:cNvSpPr/>
            <p:nvPr/>
          </p:nvSpPr>
          <p:spPr bwMode="auto">
            <a:xfrm>
              <a:off x="314452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7068B1E6-868D-4017-AFA4-875A8CEF6231}"/>
                </a:ext>
              </a:extLst>
            </p:cNvPr>
            <p:cNvSpPr/>
            <p:nvPr/>
          </p:nvSpPr>
          <p:spPr bwMode="auto">
            <a:xfrm>
              <a:off x="327660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36B386EC-10F2-41A1-B677-2B842694DC5F}"/>
              </a:ext>
            </a:extLst>
          </p:cNvPr>
          <p:cNvSpPr txBox="1"/>
          <p:nvPr/>
        </p:nvSpPr>
        <p:spPr>
          <a:xfrm>
            <a:off x="1566333" y="2043114"/>
            <a:ext cx="51418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filter</a:t>
            </a:r>
          </a:p>
        </p:txBody>
      </p:sp>
      <p:sp>
        <p:nvSpPr>
          <p:cNvPr id="27" name="TextBox 26">
            <a:extLst>
              <a:ext uri="{FF2B5EF4-FFF2-40B4-BE49-F238E27FC236}">
                <a16:creationId xmlns:a16="http://schemas.microsoft.com/office/drawing/2014/main" id="{EFC69698-E24D-4D5A-8382-766A0F62C544}"/>
              </a:ext>
            </a:extLst>
          </p:cNvPr>
          <p:cNvSpPr txBox="1"/>
          <p:nvPr/>
        </p:nvSpPr>
        <p:spPr>
          <a:xfrm>
            <a:off x="3405886" y="1222864"/>
            <a:ext cx="20388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Input feature map</a:t>
            </a:r>
          </a:p>
        </p:txBody>
      </p:sp>
      <p:sp>
        <p:nvSpPr>
          <p:cNvPr id="15" name="TextBox 14">
            <a:extLst>
              <a:ext uri="{FF2B5EF4-FFF2-40B4-BE49-F238E27FC236}">
                <a16:creationId xmlns:a16="http://schemas.microsoft.com/office/drawing/2014/main" id="{38A6E466-5489-45DE-AA09-CCC2C356C8A3}"/>
              </a:ext>
            </a:extLst>
          </p:cNvPr>
          <p:cNvSpPr txBox="1"/>
          <p:nvPr/>
        </p:nvSpPr>
        <p:spPr>
          <a:xfrm>
            <a:off x="3212746" y="2667819"/>
            <a:ext cx="18274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a:t>
            </a:r>
          </a:p>
        </p:txBody>
      </p:sp>
      <p:sp>
        <p:nvSpPr>
          <p:cNvPr id="31" name="TextBox 30">
            <a:extLst>
              <a:ext uri="{FF2B5EF4-FFF2-40B4-BE49-F238E27FC236}">
                <a16:creationId xmlns:a16="http://schemas.microsoft.com/office/drawing/2014/main" id="{710554DA-EF77-40EE-B7BB-FEB0C30FB966}"/>
              </a:ext>
            </a:extLst>
          </p:cNvPr>
          <p:cNvSpPr txBox="1"/>
          <p:nvPr/>
        </p:nvSpPr>
        <p:spPr>
          <a:xfrm>
            <a:off x="4544483" y="3979552"/>
            <a:ext cx="23884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W</a:t>
            </a:r>
          </a:p>
        </p:txBody>
      </p:sp>
      <p:cxnSp>
        <p:nvCxnSpPr>
          <p:cNvPr id="28" name="Straight Arrow Connector 27">
            <a:extLst>
              <a:ext uri="{FF2B5EF4-FFF2-40B4-BE49-F238E27FC236}">
                <a16:creationId xmlns:a16="http://schemas.microsoft.com/office/drawing/2014/main" id="{95198E80-ED9E-4319-800B-66AF17568FCC}"/>
              </a:ext>
            </a:extLst>
          </p:cNvPr>
          <p:cNvCxnSpPr>
            <a:cxnSpLocks/>
            <a:stCxn id="10" idx="3"/>
          </p:cNvCxnSpPr>
          <p:nvPr/>
        </p:nvCxnSpPr>
        <p:spPr>
          <a:xfrm flipV="1">
            <a:off x="1996016" y="2043114"/>
            <a:ext cx="1648883" cy="819030"/>
          </a:xfrm>
          <a:prstGeom prst="straightConnector1">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54" name="Flowchart: Summing Junction 2053">
            <a:extLst>
              <a:ext uri="{FF2B5EF4-FFF2-40B4-BE49-F238E27FC236}">
                <a16:creationId xmlns:a16="http://schemas.microsoft.com/office/drawing/2014/main" id="{C6820395-F9F0-4F6D-9017-8C12B536FE40}"/>
              </a:ext>
            </a:extLst>
          </p:cNvPr>
          <p:cNvSpPr/>
          <p:nvPr/>
        </p:nvSpPr>
        <p:spPr bwMode="auto">
          <a:xfrm>
            <a:off x="2490345" y="2902769"/>
            <a:ext cx="361950" cy="345666"/>
          </a:xfrm>
          <a:prstGeom prst="flowChartSummingJunction">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5" name="TextBox 2054">
            <a:extLst>
              <a:ext uri="{FF2B5EF4-FFF2-40B4-BE49-F238E27FC236}">
                <a16:creationId xmlns:a16="http://schemas.microsoft.com/office/drawing/2014/main" id="{421D9B59-2976-4961-BC11-96FB7428F10C}"/>
              </a:ext>
            </a:extLst>
          </p:cNvPr>
          <p:cNvSpPr txBox="1"/>
          <p:nvPr/>
        </p:nvSpPr>
        <p:spPr>
          <a:xfrm>
            <a:off x="1527586" y="3517888"/>
            <a:ext cx="1580561"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Element-wise </a:t>
            </a:r>
          </a:p>
          <a:p>
            <a:pPr algn="l"/>
            <a:r>
              <a:rPr lang="en-US" sz="2000" dirty="0">
                <a:gradFill>
                  <a:gsLst>
                    <a:gs pos="2917">
                      <a:schemeClr val="tx1"/>
                    </a:gs>
                    <a:gs pos="30000">
                      <a:schemeClr val="tx1"/>
                    </a:gs>
                  </a:gsLst>
                  <a:lin ang="5400000" scaled="0"/>
                </a:gradFill>
              </a:rPr>
              <a:t>multiplication</a:t>
            </a:r>
          </a:p>
        </p:txBody>
      </p:sp>
      <p:pic>
        <p:nvPicPr>
          <p:cNvPr id="40" name="Picture 4" descr="Image result for bird">
            <a:extLst>
              <a:ext uri="{FF2B5EF4-FFF2-40B4-BE49-F238E27FC236}">
                <a16:creationId xmlns:a16="http://schemas.microsoft.com/office/drawing/2014/main" id="{2EB0F4FF-8D3D-4ABB-BC77-B33F3CD97FF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8914" r="13177"/>
          <a:stretch/>
        </p:blipFill>
        <p:spPr bwMode="auto">
          <a:xfrm>
            <a:off x="7000240" y="1937281"/>
            <a:ext cx="1858010" cy="179064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2ECE907C-DB56-4DFE-80CC-7E1042CCBE19}"/>
              </a:ext>
            </a:extLst>
          </p:cNvPr>
          <p:cNvSpPr/>
          <p:nvPr/>
        </p:nvSpPr>
        <p:spPr bwMode="auto">
          <a:xfrm>
            <a:off x="7000240" y="1937280"/>
            <a:ext cx="245533" cy="21166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57" name="Straight Connector 2056">
            <a:extLst>
              <a:ext uri="{FF2B5EF4-FFF2-40B4-BE49-F238E27FC236}">
                <a16:creationId xmlns:a16="http://schemas.microsoft.com/office/drawing/2014/main" id="{9320AEEA-F91E-468B-AD0C-F6DB2D7AA00F}"/>
              </a:ext>
            </a:extLst>
          </p:cNvPr>
          <p:cNvCxnSpPr>
            <a:cxnSpLocks/>
          </p:cNvCxnSpPr>
          <p:nvPr/>
        </p:nvCxnSpPr>
        <p:spPr>
          <a:xfrm>
            <a:off x="4739797" y="1723934"/>
            <a:ext cx="2260443" cy="213346"/>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C78BF78C-2C68-4399-89E1-C671040AB5FB}"/>
              </a:ext>
            </a:extLst>
          </p:cNvPr>
          <p:cNvCxnSpPr>
            <a:cxnSpLocks/>
          </p:cNvCxnSpPr>
          <p:nvPr/>
        </p:nvCxnSpPr>
        <p:spPr>
          <a:xfrm flipV="1">
            <a:off x="4676565" y="2148948"/>
            <a:ext cx="2323675" cy="192220"/>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61" name="Flowchart: Or 2060">
            <a:extLst>
              <a:ext uri="{FF2B5EF4-FFF2-40B4-BE49-F238E27FC236}">
                <a16:creationId xmlns:a16="http://schemas.microsoft.com/office/drawing/2014/main" id="{542BA9BE-9576-4552-A2DD-59C74EFAB42A}"/>
              </a:ext>
            </a:extLst>
          </p:cNvPr>
          <p:cNvSpPr/>
          <p:nvPr/>
        </p:nvSpPr>
        <p:spPr bwMode="auto">
          <a:xfrm>
            <a:off x="6246495" y="2313748"/>
            <a:ext cx="368300" cy="354071"/>
          </a:xfrm>
          <a:prstGeom prst="flowChartOr">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A8A12CDE-CC98-48F2-A62D-FD0F7E09B7C6}"/>
              </a:ext>
            </a:extLst>
          </p:cNvPr>
          <p:cNvSpPr/>
          <p:nvPr/>
        </p:nvSpPr>
        <p:spPr bwMode="auto">
          <a:xfrm>
            <a:off x="7262918" y="1937280"/>
            <a:ext cx="245533" cy="21166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2A1DDDB4-B51D-4BD1-A2F7-F9AB7A14B99D}"/>
              </a:ext>
            </a:extLst>
          </p:cNvPr>
          <p:cNvSpPr/>
          <p:nvPr/>
        </p:nvSpPr>
        <p:spPr bwMode="auto">
          <a:xfrm>
            <a:off x="7515436" y="1937280"/>
            <a:ext cx="245533" cy="211667"/>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1CF7F570-BF22-4CC8-8EC9-DD7D893E1439}"/>
              </a:ext>
            </a:extLst>
          </p:cNvPr>
          <p:cNvCxnSpPr/>
          <p:nvPr/>
        </p:nvCxnSpPr>
        <p:spPr>
          <a:xfrm>
            <a:off x="3457097" y="1615440"/>
            <a:ext cx="15621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59ACA2D-49D1-45E3-B597-ED303F57CA6E}"/>
              </a:ext>
            </a:extLst>
          </p:cNvPr>
          <p:cNvSpPr txBox="1"/>
          <p:nvPr/>
        </p:nvSpPr>
        <p:spPr>
          <a:xfrm>
            <a:off x="4083656" y="4464300"/>
            <a:ext cx="306475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Sliding Window processing</a:t>
            </a:r>
          </a:p>
        </p:txBody>
      </p:sp>
    </p:spTree>
    <p:extLst>
      <p:ext uri="{BB962C8B-B14F-4D97-AF65-F5344CB8AC3E}">
        <p14:creationId xmlns:p14="http://schemas.microsoft.com/office/powerpoint/2010/main" val="41514579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758C-8366-452E-963D-4D618272F762}"/>
              </a:ext>
            </a:extLst>
          </p:cNvPr>
          <p:cNvSpPr>
            <a:spLocks noGrp="1"/>
          </p:cNvSpPr>
          <p:nvPr>
            <p:ph type="title"/>
          </p:nvPr>
        </p:nvSpPr>
        <p:spPr/>
        <p:txBody>
          <a:bodyPr/>
          <a:lstStyle/>
          <a:p>
            <a:r>
              <a:rPr lang="zh-CN" altLang="en-US" dirty="0"/>
              <a:t>卷积层映射到矩阵运算</a:t>
            </a:r>
            <a:endParaRPr lang="en-US" dirty="0"/>
          </a:p>
        </p:txBody>
      </p:sp>
      <p:sp>
        <p:nvSpPr>
          <p:cNvPr id="3" name="Text Placeholder 2">
            <a:extLst>
              <a:ext uri="{FF2B5EF4-FFF2-40B4-BE49-F238E27FC236}">
                <a16:creationId xmlns:a16="http://schemas.microsoft.com/office/drawing/2014/main" id="{960166A7-34B5-493E-8E31-855798F72E0F}"/>
              </a:ext>
            </a:extLst>
          </p:cNvPr>
          <p:cNvSpPr>
            <a:spLocks noGrp="1"/>
          </p:cNvSpPr>
          <p:nvPr>
            <p:ph type="body" sz="quarter" idx="10"/>
          </p:nvPr>
        </p:nvSpPr>
        <p:spPr>
          <a:xfrm>
            <a:off x="584200" y="1435497"/>
            <a:ext cx="11018520" cy="430887"/>
          </a:xfrm>
        </p:spPr>
        <p:txBody>
          <a:bodyPr/>
          <a:lstStyle/>
          <a:p>
            <a:r>
              <a:rPr lang="zh-CN" altLang="en-US" dirty="0"/>
              <a:t>通过重组输入矩阵，卷积层计算可以被转换成矩阵乘法</a:t>
            </a:r>
            <a:endParaRPr lang="en-US" dirty="0"/>
          </a:p>
        </p:txBody>
      </p:sp>
      <p:pic>
        <p:nvPicPr>
          <p:cNvPr id="4" name="Picture 3">
            <a:extLst>
              <a:ext uri="{FF2B5EF4-FFF2-40B4-BE49-F238E27FC236}">
                <a16:creationId xmlns:a16="http://schemas.microsoft.com/office/drawing/2014/main" id="{099D8AFB-5E97-460C-B391-FD3D12A578CC}"/>
              </a:ext>
            </a:extLst>
          </p:cNvPr>
          <p:cNvPicPr>
            <a:picLocks noChangeAspect="1"/>
          </p:cNvPicPr>
          <p:nvPr/>
        </p:nvPicPr>
        <p:blipFill>
          <a:blip r:embed="rId2"/>
          <a:stretch>
            <a:fillRect/>
          </a:stretch>
        </p:blipFill>
        <p:spPr>
          <a:xfrm>
            <a:off x="665480" y="2589659"/>
            <a:ext cx="10099040" cy="2051509"/>
          </a:xfrm>
          <a:prstGeom prst="rect">
            <a:avLst/>
          </a:prstGeom>
        </p:spPr>
      </p:pic>
      <p:sp>
        <p:nvSpPr>
          <p:cNvPr id="5" name="Rectangle 4">
            <a:extLst>
              <a:ext uri="{FF2B5EF4-FFF2-40B4-BE49-F238E27FC236}">
                <a16:creationId xmlns:a16="http://schemas.microsoft.com/office/drawing/2014/main" id="{96F2FFE3-1862-43E0-9F8A-023CE8AAEE16}"/>
              </a:ext>
            </a:extLst>
          </p:cNvPr>
          <p:cNvSpPr/>
          <p:nvPr/>
        </p:nvSpPr>
        <p:spPr>
          <a:xfrm>
            <a:off x="2192488" y="4725307"/>
            <a:ext cx="1314784" cy="363946"/>
          </a:xfrm>
          <a:prstGeom prst="rect">
            <a:avLst/>
          </a:prstGeom>
        </p:spPr>
        <p:txBody>
          <a:bodyPr wrap="none">
            <a:spAutoFit/>
          </a:bodyPr>
          <a:lstStyle/>
          <a:p>
            <a:r>
              <a:rPr lang="zh-CN" altLang="en-US" dirty="0"/>
              <a:t>卷积层计算</a:t>
            </a:r>
            <a:endParaRPr lang="en-US" dirty="0"/>
          </a:p>
        </p:txBody>
      </p:sp>
      <p:sp>
        <p:nvSpPr>
          <p:cNvPr id="6" name="Rectangle 5">
            <a:extLst>
              <a:ext uri="{FF2B5EF4-FFF2-40B4-BE49-F238E27FC236}">
                <a16:creationId xmlns:a16="http://schemas.microsoft.com/office/drawing/2014/main" id="{A606819B-8FD4-4C0F-94FB-37C5C446E667}"/>
              </a:ext>
            </a:extLst>
          </p:cNvPr>
          <p:cNvSpPr/>
          <p:nvPr/>
        </p:nvSpPr>
        <p:spPr>
          <a:xfrm>
            <a:off x="7475688" y="4791347"/>
            <a:ext cx="1540806" cy="363946"/>
          </a:xfrm>
          <a:prstGeom prst="rect">
            <a:avLst/>
          </a:prstGeom>
        </p:spPr>
        <p:txBody>
          <a:bodyPr wrap="none">
            <a:spAutoFit/>
          </a:bodyPr>
          <a:lstStyle/>
          <a:p>
            <a:r>
              <a:rPr lang="zh-CN" altLang="en-US" dirty="0"/>
              <a:t>矩阵乘法计算</a:t>
            </a:r>
            <a:endParaRPr lang="en-US" dirty="0"/>
          </a:p>
        </p:txBody>
      </p:sp>
    </p:spTree>
    <p:extLst>
      <p:ext uri="{BB962C8B-B14F-4D97-AF65-F5344CB8AC3E}">
        <p14:creationId xmlns:p14="http://schemas.microsoft.com/office/powerpoint/2010/main" val="5895469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A5BA-4357-406C-8084-A148C5CF1266}"/>
              </a:ext>
            </a:extLst>
          </p:cNvPr>
          <p:cNvSpPr>
            <a:spLocks noGrp="1"/>
          </p:cNvSpPr>
          <p:nvPr>
            <p:ph type="title"/>
          </p:nvPr>
        </p:nvSpPr>
        <p:spPr/>
        <p:txBody>
          <a:bodyPr/>
          <a:lstStyle/>
          <a:p>
            <a:r>
              <a:rPr lang="zh-CN" altLang="en-US" dirty="0"/>
              <a:t>循环网络层</a:t>
            </a:r>
            <a:endParaRPr lang="en-US" dirty="0"/>
          </a:p>
        </p:txBody>
      </p:sp>
      <p:sp>
        <p:nvSpPr>
          <p:cNvPr id="3" name="Text Placeholder 2">
            <a:extLst>
              <a:ext uri="{FF2B5EF4-FFF2-40B4-BE49-F238E27FC236}">
                <a16:creationId xmlns:a16="http://schemas.microsoft.com/office/drawing/2014/main" id="{87165938-27E2-4B51-A17D-962CD483DED8}"/>
              </a:ext>
            </a:extLst>
          </p:cNvPr>
          <p:cNvSpPr>
            <a:spLocks noGrp="1"/>
          </p:cNvSpPr>
          <p:nvPr>
            <p:ph type="body" sz="quarter" idx="10"/>
          </p:nvPr>
        </p:nvSpPr>
        <p:spPr>
          <a:xfrm>
            <a:off x="584200" y="1435497"/>
            <a:ext cx="11018520" cy="430887"/>
          </a:xfrm>
        </p:spPr>
        <p:txBody>
          <a:bodyPr/>
          <a:lstStyle/>
          <a:p>
            <a:r>
              <a:rPr lang="en-US" altLang="zh-CN" dirty="0"/>
              <a:t>LSTM</a:t>
            </a:r>
            <a:r>
              <a:rPr lang="zh-CN" altLang="en-US" dirty="0"/>
              <a:t>循环神经网络中的矩阵运算</a:t>
            </a:r>
            <a:endParaRPr lang="en-US" dirty="0"/>
          </a:p>
        </p:txBody>
      </p:sp>
      <p:pic>
        <p:nvPicPr>
          <p:cNvPr id="3084" name="Picture 12" descr="Figure 4: As dependencies are resolved a wavefront of operations moves through the network.">
            <a:extLst>
              <a:ext uri="{FF2B5EF4-FFF2-40B4-BE49-F238E27FC236}">
                <a16:creationId xmlns:a16="http://schemas.microsoft.com/office/drawing/2014/main" id="{72AEC2F9-8EFE-4FAF-856E-FEAB6038E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40" y="1956992"/>
            <a:ext cx="4517830" cy="206343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AD185602-0235-4B37-AB0D-943258052048}"/>
              </a:ext>
            </a:extLst>
          </p:cNvPr>
          <p:cNvGrpSpPr/>
          <p:nvPr/>
        </p:nvGrpSpPr>
        <p:grpSpPr>
          <a:xfrm>
            <a:off x="5396670" y="3373120"/>
            <a:ext cx="5220530" cy="2717800"/>
            <a:chOff x="5396670" y="3373120"/>
            <a:chExt cx="5220530" cy="2717800"/>
          </a:xfrm>
        </p:grpSpPr>
        <p:sp>
          <p:nvSpPr>
            <p:cNvPr id="4" name="AutoShape 2" descr="{\displaystyle {\begin{aligned}f_{t}&amp;=\sigma _{g}(W_{f}x_{t}+U_{f}c_{t-1}+b_{f})\\i_{t}&amp;=\sigma _{g}(W_{i}x_{t}+U_{i}c_{t-1}+b_{i})\\o_{t}&amp;=\sigma _{g}(W_{o}x_{t}+U_{o}c_{t-1}+b_{o})\\c_{t}&amp;=f_{t}\circ c_{t-1}+i_{t}\circ \sigma _{c}(W_{c}x_{t}+b_{c})\\h_{t}&amp;=\sigma _{h}(o_{t}\circ c_{t})\end{aligned}}}">
              <a:extLst>
                <a:ext uri="{FF2B5EF4-FFF2-40B4-BE49-F238E27FC236}">
                  <a16:creationId xmlns:a16="http://schemas.microsoft.com/office/drawing/2014/main" id="{B5D97C42-4A72-4816-8367-2C28667AED0D}"/>
                </a:ext>
              </a:extLst>
            </p:cNvPr>
            <p:cNvSpPr>
              <a:spLocks noChangeAspect="1" noChangeArrowheads="1"/>
            </p:cNvSpPr>
            <p:nvPr/>
          </p:nvSpPr>
          <p:spPr bwMode="auto">
            <a:xfrm>
              <a:off x="59436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Figure 2: A diagram of an LSTM unit">
              <a:extLst>
                <a:ext uri="{FF2B5EF4-FFF2-40B4-BE49-F238E27FC236}">
                  <a16:creationId xmlns:a16="http://schemas.microsoft.com/office/drawing/2014/main" id="{0C373F13-FB04-4B9F-8EB7-CD2BED4C6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440" y="3448050"/>
              <a:ext cx="4917440" cy="2569047"/>
            </a:xfrm>
            <a:prstGeom prst="rect">
              <a:avLst/>
            </a:prstGeom>
            <a:noFill/>
            <a:extLst>
              <a:ext uri="{909E8E84-426E-40DD-AFC4-6F175D3DCCD1}">
                <a14:hiddenFill xmlns:a14="http://schemas.microsoft.com/office/drawing/2010/main">
                  <a:solidFill>
                    <a:srgbClr val="FFFFFF"/>
                  </a:solidFill>
                </a14:hiddenFill>
              </a:ext>
            </a:extLst>
          </p:spPr>
        </p:pic>
        <p:sp>
          <p:nvSpPr>
            <p:cNvPr id="6" name="Callout: Line 5">
              <a:extLst>
                <a:ext uri="{FF2B5EF4-FFF2-40B4-BE49-F238E27FC236}">
                  <a16:creationId xmlns:a16="http://schemas.microsoft.com/office/drawing/2014/main" id="{C95A32EE-D76D-4122-81C9-E63845E237CF}"/>
                </a:ext>
              </a:extLst>
            </p:cNvPr>
            <p:cNvSpPr/>
            <p:nvPr/>
          </p:nvSpPr>
          <p:spPr bwMode="auto">
            <a:xfrm>
              <a:off x="5396670" y="3373120"/>
              <a:ext cx="5220530" cy="2717800"/>
            </a:xfrm>
            <a:prstGeom prst="borderCallout1">
              <a:avLst>
                <a:gd name="adj1" fmla="val 49721"/>
                <a:gd name="adj2" fmla="val -216"/>
                <a:gd name="adj3" fmla="val 14195"/>
                <a:gd name="adj4" fmla="val -13901"/>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B9A6C3D0-4F41-4671-9C21-B8DDBDCB9D31}"/>
              </a:ext>
            </a:extLst>
          </p:cNvPr>
          <p:cNvSpPr txBox="1"/>
          <p:nvPr/>
        </p:nvSpPr>
        <p:spPr>
          <a:xfrm>
            <a:off x="939800" y="4111032"/>
            <a:ext cx="3840795"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我    是     一     名    学     生      ，</a:t>
            </a:r>
            <a:endParaRPr lang="en-US" sz="2000" dirty="0" err="1">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ED475B9E-98E0-4E4B-8DDB-7991FE7DA7DE}"/>
              </a:ext>
            </a:extLst>
          </p:cNvPr>
          <p:cNvSpPr/>
          <p:nvPr/>
        </p:nvSpPr>
        <p:spPr bwMode="auto">
          <a:xfrm>
            <a:off x="5552440" y="3530600"/>
            <a:ext cx="867410" cy="15621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C2E8E22-2960-40C0-9CA7-A9069ACDADA0}"/>
              </a:ext>
            </a:extLst>
          </p:cNvPr>
          <p:cNvSpPr/>
          <p:nvPr/>
        </p:nvSpPr>
        <p:spPr bwMode="auto">
          <a:xfrm rot="5400000">
            <a:off x="6907017" y="4637364"/>
            <a:ext cx="765565" cy="1993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E76C5C9A-83BE-437E-9AE1-E6EE35BF6EBB}"/>
              </a:ext>
            </a:extLst>
          </p:cNvPr>
          <p:cNvSpPr txBox="1"/>
          <p:nvPr/>
        </p:nvSpPr>
        <p:spPr>
          <a:xfrm>
            <a:off x="5396670" y="2901930"/>
            <a:ext cx="6137899"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第一个</a:t>
            </a:r>
            <a:r>
              <a:rPr lang="en-US" altLang="zh-CN" sz="2000" dirty="0">
                <a:gradFill>
                  <a:gsLst>
                    <a:gs pos="2917">
                      <a:schemeClr val="tx1"/>
                    </a:gs>
                    <a:gs pos="30000">
                      <a:schemeClr val="tx1"/>
                    </a:gs>
                  </a:gsLst>
                  <a:lin ang="5400000" scaled="0"/>
                </a:gradFill>
              </a:rPr>
              <a:t>cell</a:t>
            </a:r>
            <a:r>
              <a:rPr lang="zh-CN" altLang="en-US" sz="2000" dirty="0">
                <a:gradFill>
                  <a:gsLst>
                    <a:gs pos="2917">
                      <a:schemeClr val="tx1"/>
                    </a:gs>
                    <a:gs pos="30000">
                      <a:schemeClr val="tx1"/>
                    </a:gs>
                  </a:gsLst>
                  <a:lin ang="5400000" scaled="0"/>
                </a:gradFill>
              </a:rPr>
              <a:t>都包括</a:t>
            </a:r>
            <a:r>
              <a:rPr lang="en-US" altLang="zh-CN" sz="2000" dirty="0">
                <a:gradFill>
                  <a:gsLst>
                    <a:gs pos="2917">
                      <a:schemeClr val="tx1"/>
                    </a:gs>
                    <a:gs pos="30000">
                      <a:schemeClr val="tx1"/>
                    </a:gs>
                  </a:gsLst>
                  <a:lin ang="5400000" scaled="0"/>
                </a:gradFill>
              </a:rPr>
              <a:t>8</a:t>
            </a:r>
            <a:r>
              <a:rPr lang="zh-CN" altLang="en-US" sz="2000" dirty="0">
                <a:gradFill>
                  <a:gsLst>
                    <a:gs pos="2917">
                      <a:schemeClr val="tx1"/>
                    </a:gs>
                    <a:gs pos="30000">
                      <a:schemeClr val="tx1"/>
                    </a:gs>
                  </a:gsLst>
                  <a:lin ang="5400000" scaled="0"/>
                </a:gradFill>
              </a:rPr>
              <a:t>个矩阵乘法和若干</a:t>
            </a:r>
            <a:r>
              <a:rPr lang="en-US" altLang="zh-CN" sz="2000" dirty="0" err="1">
                <a:gradFill>
                  <a:gsLst>
                    <a:gs pos="2917">
                      <a:schemeClr val="tx1"/>
                    </a:gs>
                    <a:gs pos="30000">
                      <a:schemeClr val="tx1"/>
                    </a:gs>
                  </a:gsLst>
                  <a:lin ang="5400000" scaled="0"/>
                </a:gradFill>
              </a:rPr>
              <a:t>element_wise</a:t>
            </a:r>
            <a:r>
              <a:rPr lang="zh-CN" altLang="en-US" sz="2000" dirty="0">
                <a:gradFill>
                  <a:gsLst>
                    <a:gs pos="2917">
                      <a:schemeClr val="tx1"/>
                    </a:gs>
                    <a:gs pos="30000">
                      <a:schemeClr val="tx1"/>
                    </a:gs>
                  </a:gsLst>
                  <a:lin ang="5400000" scaled="0"/>
                </a:gradFill>
              </a:rPr>
              <a:t>计算</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05929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69315-1360-4889-88DA-8845CB013DFC}"/>
              </a:ext>
            </a:extLst>
          </p:cNvPr>
          <p:cNvSpPr>
            <a:spLocks noGrp="1"/>
          </p:cNvSpPr>
          <p:nvPr>
            <p:ph type="title"/>
          </p:nvPr>
        </p:nvSpPr>
        <p:spPr/>
        <p:txBody>
          <a:bodyPr/>
          <a:lstStyle/>
          <a:p>
            <a:r>
              <a:rPr lang="en-US" altLang="zh-CN" dirty="0"/>
              <a:t>Attention</a:t>
            </a:r>
            <a:r>
              <a:rPr lang="zh-CN" altLang="en-US" dirty="0"/>
              <a:t>网络层</a:t>
            </a:r>
            <a:endParaRPr lang="en-US" dirty="0"/>
          </a:p>
        </p:txBody>
      </p:sp>
      <p:sp>
        <p:nvSpPr>
          <p:cNvPr id="3" name="Text Placeholder 2">
            <a:extLst>
              <a:ext uri="{FF2B5EF4-FFF2-40B4-BE49-F238E27FC236}">
                <a16:creationId xmlns:a16="http://schemas.microsoft.com/office/drawing/2014/main" id="{4D97B899-B0A6-47BA-A140-9B5EA86E9A4D}"/>
              </a:ext>
            </a:extLst>
          </p:cNvPr>
          <p:cNvSpPr>
            <a:spLocks noGrp="1"/>
          </p:cNvSpPr>
          <p:nvPr>
            <p:ph type="body" sz="quarter" idx="10"/>
          </p:nvPr>
        </p:nvSpPr>
        <p:spPr>
          <a:xfrm>
            <a:off x="584200" y="1435497"/>
            <a:ext cx="11018520" cy="1169551"/>
          </a:xfrm>
        </p:spPr>
        <p:txBody>
          <a:bodyPr/>
          <a:lstStyle/>
          <a:p>
            <a:r>
              <a:rPr lang="zh-CN" altLang="en-US" dirty="0"/>
              <a:t>当前主流</a:t>
            </a:r>
            <a:r>
              <a:rPr lang="en-US" altLang="zh-CN" dirty="0"/>
              <a:t>Attention</a:t>
            </a:r>
            <a:r>
              <a:rPr lang="zh-CN" altLang="en-US" dirty="0"/>
              <a:t>机制中的核心计算均为矩阵乘法</a:t>
            </a:r>
            <a:endParaRPr lang="en-US" altLang="zh-CN" dirty="0"/>
          </a:p>
          <a:p>
            <a:pPr lvl="1"/>
            <a:r>
              <a:rPr lang="en-US" altLang="zh-CN" dirty="0"/>
              <a:t>Transformer</a:t>
            </a:r>
          </a:p>
          <a:p>
            <a:pPr lvl="1"/>
            <a:r>
              <a:rPr lang="en-US" dirty="0"/>
              <a:t>BERT</a:t>
            </a:r>
          </a:p>
        </p:txBody>
      </p:sp>
      <p:pic>
        <p:nvPicPr>
          <p:cNvPr id="5122" name="Picture 2" descr="Fig 1: The diagram of the proposed self-attention">
            <a:extLst>
              <a:ext uri="{FF2B5EF4-FFF2-40B4-BE49-F238E27FC236}">
                <a16:creationId xmlns:a16="http://schemas.microsoft.com/office/drawing/2014/main" id="{380E3CA1-2449-4060-8F2F-9194E1E29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89" y="2841625"/>
            <a:ext cx="4831515" cy="31654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g 3: Confusion matrix of the result of subtask 1 with self-attention">
            <a:extLst>
              <a:ext uri="{FF2B5EF4-FFF2-40B4-BE49-F238E27FC236}">
                <a16:creationId xmlns:a16="http://schemas.microsoft.com/office/drawing/2014/main" id="{7512F1C5-91D5-4F0E-8D6A-20ED17B49E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947"/>
          <a:stretch/>
        </p:blipFill>
        <p:spPr bwMode="auto">
          <a:xfrm>
            <a:off x="6243855" y="2318196"/>
            <a:ext cx="4793656" cy="432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65730"/>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5DBF2D47-1BBA-4519-81D2-BF1A923ACF6F}"/>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C1CE89C3-209E-4CB6-B530-B14731819FE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211a75349d474192a83293b51c02f1ad">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2b61fd7413e95be273c0adab13d28834"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40EAF5-E385-4F4D-B474-B0ABFA4BFB50}">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0162661C-A5F3-4873-95F0-B7404973D6EE}">
  <ds:schemaRefs>
    <ds:schemaRef ds:uri="http://schemas.microsoft.com/sharepoint/v3/contenttype/forms"/>
  </ds:schemaRefs>
</ds:datastoreItem>
</file>

<file path=customXml/itemProps3.xml><?xml version="1.0" encoding="utf-8"?>
<ds:datastoreItem xmlns:ds="http://schemas.openxmlformats.org/officeDocument/2006/customXml" ds:itemID="{C247027B-8D88-4092-8875-F2E48A105A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f19287f-c95b-489e-b120-7cecafd1d699"/>
    <ds:schemaRef ds:uri="89a4766a-e9e1-4d58-841b-4c85ba9c1d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PPTTemplate</Template>
  <TotalTime>0</TotalTime>
  <Words>2137</Words>
  <Application>Microsoft Office PowerPoint</Application>
  <PresentationFormat>Widescreen</PresentationFormat>
  <Paragraphs>441</Paragraphs>
  <Slides>55</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55</vt:i4>
      </vt:variant>
    </vt:vector>
  </HeadingPairs>
  <TitlesOfParts>
    <vt:vector size="67" baseType="lpstr">
      <vt:lpstr>Google Sans</vt:lpstr>
      <vt:lpstr>Arial</vt:lpstr>
      <vt:lpstr>Calibri</vt:lpstr>
      <vt:lpstr>Cambria Math</vt:lpstr>
      <vt:lpstr>Consolas</vt:lpstr>
      <vt:lpstr>Constantia</vt:lpstr>
      <vt:lpstr>Segoe UI</vt:lpstr>
      <vt:lpstr>Segoe UI Semibold</vt:lpstr>
      <vt:lpstr>Segoe UI Semilight</vt:lpstr>
      <vt:lpstr>Wingdings</vt:lpstr>
      <vt:lpstr>WHITE TEMPLATE</vt:lpstr>
      <vt:lpstr>SOFT BLACK TEMPLATE</vt:lpstr>
      <vt:lpstr>人工智能系统 System for AI    矩阵运算与计算机体系结构 Computer architecture for Matrix computation</vt:lpstr>
      <vt:lpstr>主要内容</vt:lpstr>
      <vt:lpstr>深度学习常见模型的结构</vt:lpstr>
      <vt:lpstr>全连接层</vt:lpstr>
      <vt:lpstr>卷积层（Convolution)</vt:lpstr>
      <vt:lpstr>卷积层（Convolution)</vt:lpstr>
      <vt:lpstr>卷积层映射到矩阵运算</vt:lpstr>
      <vt:lpstr>循环网络层</vt:lpstr>
      <vt:lpstr>Attention网络层</vt:lpstr>
      <vt:lpstr>小结与思考</vt:lpstr>
      <vt:lpstr>计算机体系结构与矩阵运算</vt:lpstr>
      <vt:lpstr>CPU体系结构</vt:lpstr>
      <vt:lpstr>CPU内存架构</vt:lpstr>
      <vt:lpstr>CPU性能增长瓶颈</vt:lpstr>
      <vt:lpstr>CPU指令执行过程</vt:lpstr>
      <vt:lpstr>SIMD（Single Instruction, Multiple Data）</vt:lpstr>
      <vt:lpstr>如何在CPU上高效地计算一个矩阵乘法？</vt:lpstr>
      <vt:lpstr>直观简洁的实现方法</vt:lpstr>
      <vt:lpstr>性能分析 (矩阵A)</vt:lpstr>
      <vt:lpstr>性能分析 (矩阵B)</vt:lpstr>
      <vt:lpstr>优化方案</vt:lpstr>
      <vt:lpstr>优化方案</vt:lpstr>
      <vt:lpstr>优化方案</vt:lpstr>
      <vt:lpstr>然而，实际的优化远比这些复杂…</vt:lpstr>
      <vt:lpstr>小结：CPU与矩阵运算</vt:lpstr>
      <vt:lpstr>GPU体系结构</vt:lpstr>
      <vt:lpstr>GPU体系结构</vt:lpstr>
      <vt:lpstr>GPU执行模型</vt:lpstr>
      <vt:lpstr>PowerPoint Presentation</vt:lpstr>
      <vt:lpstr>GPU内存架构</vt:lpstr>
      <vt:lpstr>GPU内存访问延迟</vt:lpstr>
      <vt:lpstr>GPU结构小结 </vt:lpstr>
      <vt:lpstr>如何在GPU做一个简单的计算</vt:lpstr>
      <vt:lpstr>GPU编程基础</vt:lpstr>
      <vt:lpstr>GPU编程基础</vt:lpstr>
      <vt:lpstr>如何在GPU上高效地计算一个矩阵乘法？</vt:lpstr>
      <vt:lpstr>Thread Block Tile</vt:lpstr>
      <vt:lpstr>Warp Tile</vt:lpstr>
      <vt:lpstr>Warp Tile</vt:lpstr>
      <vt:lpstr>Thread Tile</vt:lpstr>
      <vt:lpstr>软件流水线</vt:lpstr>
      <vt:lpstr>性能</vt:lpstr>
      <vt:lpstr>小结</vt:lpstr>
      <vt:lpstr>为矩阵运算设计专用芯片（ASICs）</vt:lpstr>
      <vt:lpstr>Tensor Processing Unit (TPU)</vt:lpstr>
      <vt:lpstr>低精度量化</vt:lpstr>
      <vt:lpstr>基于CISC的指令集</vt:lpstr>
      <vt:lpstr>高度并行的矩阵处理单元（MXU)</vt:lpstr>
      <vt:lpstr>节省访存的核心：脉动阵列</vt:lpstr>
      <vt:lpstr>例子：矩阵乘向量</vt:lpstr>
      <vt:lpstr>例子：矩阵乘向量</vt:lpstr>
      <vt:lpstr>例子：矩阵乘向量</vt:lpstr>
      <vt:lpstr>例子：矩阵乘向量</vt:lpstr>
      <vt:lpstr>例子：矩阵乘向量</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人工智能系统 System for AI   课程介绍 Lecture Introduction</dc:title>
  <dc:creator/>
  <cp:lastModifiedBy/>
  <cp:revision>13</cp:revision>
  <dcterms:created xsi:type="dcterms:W3CDTF">2019-12-23T01:38:49Z</dcterms:created>
  <dcterms:modified xsi:type="dcterms:W3CDTF">2021-03-17T01:34:39Z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ies>
</file>